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Default Extension="xlsx" ContentType="application/vnd.openxmlformats-officedocument.spreadsheetml.sheet"/>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804" r:id="rId1"/>
    <p:sldMasterId id="2147483818" r:id="rId2"/>
    <p:sldMasterId id="2147483830" r:id="rId3"/>
  </p:sldMasterIdLst>
  <p:notesMasterIdLst>
    <p:notesMasterId r:id="rId40"/>
  </p:notesMasterIdLst>
  <p:handoutMasterIdLst>
    <p:handoutMasterId r:id="rId41"/>
  </p:handoutMasterIdLst>
  <p:sldIdLst>
    <p:sldId id="256" r:id="rId4"/>
    <p:sldId id="318" r:id="rId5"/>
    <p:sldId id="378" r:id="rId6"/>
    <p:sldId id="379" r:id="rId7"/>
    <p:sldId id="377" r:id="rId8"/>
    <p:sldId id="375" r:id="rId9"/>
    <p:sldId id="382" r:id="rId10"/>
    <p:sldId id="381" r:id="rId11"/>
    <p:sldId id="314" r:id="rId12"/>
    <p:sldId id="316" r:id="rId13"/>
    <p:sldId id="320" r:id="rId14"/>
    <p:sldId id="376" r:id="rId15"/>
    <p:sldId id="312" r:id="rId16"/>
    <p:sldId id="336" r:id="rId17"/>
    <p:sldId id="366" r:id="rId18"/>
    <p:sldId id="380" r:id="rId19"/>
    <p:sldId id="257" r:id="rId20"/>
    <p:sldId id="259" r:id="rId21"/>
    <p:sldId id="261" r:id="rId22"/>
    <p:sldId id="263" r:id="rId23"/>
    <p:sldId id="265" r:id="rId24"/>
    <p:sldId id="266" r:id="rId25"/>
    <p:sldId id="268" r:id="rId26"/>
    <p:sldId id="363" r:id="rId27"/>
    <p:sldId id="350" r:id="rId28"/>
    <p:sldId id="351" r:id="rId29"/>
    <p:sldId id="352" r:id="rId30"/>
    <p:sldId id="353" r:id="rId31"/>
    <p:sldId id="358" r:id="rId32"/>
    <p:sldId id="367" r:id="rId33"/>
    <p:sldId id="368" r:id="rId34"/>
    <p:sldId id="369" r:id="rId35"/>
    <p:sldId id="370" r:id="rId36"/>
    <p:sldId id="371" r:id="rId37"/>
    <p:sldId id="372" r:id="rId38"/>
    <p:sldId id="374" r:id="rId39"/>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4380"/>
    <p:restoredTop sz="94343" autoAdjust="0"/>
  </p:normalViewPr>
  <p:slideViewPr>
    <p:cSldViewPr>
      <p:cViewPr>
        <p:scale>
          <a:sx n="81" d="100"/>
          <a:sy n="81" d="100"/>
        </p:scale>
        <p:origin x="-276" y="78"/>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84"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KW"/>
  <c:chart>
    <c:title>
      <c:tx>
        <c:rich>
          <a:bodyPr rot="0" spcFirstLastPara="1" vertOverflow="ellipsis" vert="horz" wrap="square" anchor="ctr" anchorCtr="1"/>
          <a:lstStyle/>
          <a:p>
            <a:pPr>
              <a:defRPr lang="en-US" sz="1862" b="0" i="0" u="none" strike="noStrike" kern="1200" spc="0" baseline="0">
                <a:solidFill>
                  <a:schemeClr val="tx1">
                    <a:lumMod val="65000"/>
                    <a:lumOff val="35000"/>
                  </a:schemeClr>
                </a:solidFill>
                <a:latin typeface="+mn-lt"/>
                <a:ea typeface="+mn-ea"/>
                <a:cs typeface="+mn-cs"/>
              </a:defRPr>
            </a:pPr>
            <a:r>
              <a:rPr lang="en-US" dirty="0"/>
              <a:t>Number of Students Working</a:t>
            </a:r>
          </a:p>
        </c:rich>
      </c:tx>
      <c:layout/>
      <c:spPr>
        <a:noFill/>
        <a:ln>
          <a:noFill/>
        </a:ln>
        <a:effectLst/>
      </c:spPr>
    </c:title>
    <c:plotArea>
      <c:layout>
        <c:manualLayout>
          <c:layoutTarget val="inner"/>
          <c:xMode val="edge"/>
          <c:yMode val="edge"/>
          <c:x val="3.8856914370078773E-2"/>
          <c:y val="0.17695071500057116"/>
          <c:w val="0.90801808562992059"/>
          <c:h val="0.80172891229522036"/>
        </c:manualLayout>
      </c:layout>
      <c:barChart>
        <c:barDir val="col"/>
        <c:grouping val="clustered"/>
        <c:ser>
          <c:idx val="0"/>
          <c:order val="0"/>
          <c:tx>
            <c:strRef>
              <c:f>Sheet1!$B$1</c:f>
              <c:strCache>
                <c:ptCount val="1"/>
                <c:pt idx="0">
                  <c:v>Working</c:v>
                </c:pt>
              </c:strCache>
            </c:strRef>
          </c:tx>
          <c:spPr>
            <a:solidFill>
              <a:schemeClr val="accent1"/>
            </a:solidFill>
            <a:ln>
              <a:noFill/>
            </a:ln>
            <a:effectLst/>
          </c:spPr>
          <c:cat>
            <c:numRef>
              <c:f>Sheet1!$A$2</c:f>
              <c:numCache>
                <c:formatCode>General</c:formatCode>
                <c:ptCount val="1"/>
              </c:numCache>
            </c:numRef>
          </c:cat>
          <c:val>
            <c:numRef>
              <c:f>Sheet1!$B$2</c:f>
              <c:numCache>
                <c:formatCode>General</c:formatCode>
                <c:ptCount val="1"/>
                <c:pt idx="0">
                  <c:v>4</c:v>
                </c:pt>
              </c:numCache>
            </c:numRef>
          </c:val>
          <c:extLst xmlns:c16r2="http://schemas.microsoft.com/office/drawing/2015/06/chart">
            <c:ext xmlns:c16="http://schemas.microsoft.com/office/drawing/2014/chart" uri="{C3380CC4-5D6E-409C-BE32-E72D297353CC}">
              <c16:uniqueId val="{00000000-1CA6-459F-B709-FBC81EC511C4}"/>
            </c:ext>
          </c:extLst>
        </c:ser>
        <c:ser>
          <c:idx val="1"/>
          <c:order val="1"/>
          <c:tx>
            <c:strRef>
              <c:f>Sheet1!$C$1</c:f>
              <c:strCache>
                <c:ptCount val="1"/>
                <c:pt idx="0">
                  <c:v>Not Working</c:v>
                </c:pt>
              </c:strCache>
            </c:strRef>
          </c:tx>
          <c:spPr>
            <a:solidFill>
              <a:schemeClr val="accent2"/>
            </a:solidFill>
            <a:ln>
              <a:noFill/>
            </a:ln>
            <a:effectLst/>
          </c:spPr>
          <c:cat>
            <c:numRef>
              <c:f>Sheet1!$A$2</c:f>
              <c:numCache>
                <c:formatCode>General</c:formatCode>
                <c:ptCount val="1"/>
              </c:numCache>
            </c:numRef>
          </c:cat>
          <c:val>
            <c:numRef>
              <c:f>Sheet1!$C$2</c:f>
              <c:numCache>
                <c:formatCode>General</c:formatCode>
                <c:ptCount val="1"/>
                <c:pt idx="0">
                  <c:v>21</c:v>
                </c:pt>
              </c:numCache>
            </c:numRef>
          </c:val>
          <c:extLst xmlns:c16r2="http://schemas.microsoft.com/office/drawing/2015/06/chart">
            <c:ext xmlns:c16="http://schemas.microsoft.com/office/drawing/2014/chart" uri="{C3380CC4-5D6E-409C-BE32-E72D297353CC}">
              <c16:uniqueId val="{00000001-1CA6-459F-B709-FBC81EC511C4}"/>
            </c:ext>
          </c:extLst>
        </c:ser>
        <c:gapWidth val="219"/>
        <c:overlap val="-27"/>
        <c:axId val="80607488"/>
        <c:axId val="88614400"/>
      </c:barChart>
      <c:catAx>
        <c:axId val="80607488"/>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ar-KW"/>
          </a:p>
        </c:txPr>
        <c:crossAx val="88614400"/>
        <c:crosses val="autoZero"/>
        <c:auto val="1"/>
        <c:lblAlgn val="ctr"/>
        <c:lblOffset val="100"/>
      </c:catAx>
      <c:valAx>
        <c:axId val="88614400"/>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mn-lt"/>
                <a:ea typeface="+mn-ea"/>
                <a:cs typeface="+mn-cs"/>
              </a:defRPr>
            </a:pPr>
            <a:endParaRPr lang="ar-KW"/>
          </a:p>
        </c:txPr>
        <c:crossAx val="80607488"/>
        <c:crosses val="autoZero"/>
        <c:crossBetween val="between"/>
      </c:valAx>
      <c:spPr>
        <a:noFill/>
        <a:ln>
          <a:noFill/>
        </a:ln>
        <a:effectLst/>
      </c:spPr>
    </c:plotArea>
    <c:plotVisOnly val="1"/>
    <c:dispBlanksAs val="gap"/>
  </c:chart>
  <c:spPr>
    <a:noFill/>
    <a:ln>
      <a:noFill/>
    </a:ln>
    <a:effectLst/>
  </c:spPr>
  <c:txPr>
    <a:bodyPr/>
    <a:lstStyle/>
    <a:p>
      <a:pPr>
        <a:defRPr/>
      </a:pPr>
      <a:endParaRPr lang="ar-KW"/>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88AA09-5A12-466E-BBC2-CF2CC7AB0AFF}"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1CD59E61-A7BE-4269-B290-1786A5DD5DEB}">
      <dgm:prSet phldrT="[Text]" custT="1">
        <dgm:style>
          <a:lnRef idx="3">
            <a:schemeClr val="lt1"/>
          </a:lnRef>
          <a:fillRef idx="1">
            <a:schemeClr val="accent4"/>
          </a:fillRef>
          <a:effectRef idx="1">
            <a:schemeClr val="accent4"/>
          </a:effectRef>
          <a:fontRef idx="minor">
            <a:schemeClr val="lt1"/>
          </a:fontRef>
        </dgm:style>
      </dgm:prSet>
      <dgm:spPr/>
      <dgm:t>
        <a:bodyPr/>
        <a:lstStyle/>
        <a:p>
          <a:pPr algn="l"/>
          <a:r>
            <a:rPr lang="en-US" sz="3200" b="1" dirty="0">
              <a:latin typeface="AucoinLight" panose="020D0602050304030204" pitchFamily="34" charset="0"/>
            </a:rPr>
            <a:t>To initiate Problem </a:t>
          </a:r>
          <a:r>
            <a:rPr lang="en-US" sz="3200" b="1" dirty="0" smtClean="0">
              <a:latin typeface="AucoinLight" panose="020D0602050304030204" pitchFamily="34" charset="0"/>
            </a:rPr>
            <a:t>Solving</a:t>
          </a:r>
          <a:r>
            <a:rPr lang="ar-KW" sz="3200" b="1" dirty="0" smtClean="0">
              <a:latin typeface="AucoinLight" panose="020D0602050304030204" pitchFamily="34" charset="0"/>
            </a:rPr>
            <a:t> </a:t>
          </a:r>
          <a:r>
            <a:rPr lang="en-US" sz="3200" b="1" dirty="0" smtClean="0">
              <a:latin typeface="AucoinLight" panose="020D0602050304030204" pitchFamily="34" charset="0"/>
            </a:rPr>
            <a:t>Situation</a:t>
          </a:r>
          <a:endParaRPr lang="ar-KW" sz="3200" b="1" dirty="0">
            <a:latin typeface="AucoinLight" panose="020D0602050304030204" pitchFamily="34" charset="0"/>
          </a:endParaRPr>
        </a:p>
      </dgm:t>
    </dgm:pt>
    <dgm:pt modelId="{9DA6C371-CBEB-4416-B77A-BEF7A64EC763}" type="parTrans" cxnId="{EE84CFBF-F614-4579-9CF8-A1C9CD5A5507}">
      <dgm:prSet/>
      <dgm:spPr/>
      <dgm:t>
        <a:bodyPr/>
        <a:lstStyle/>
        <a:p>
          <a:endParaRPr lang="en-US"/>
        </a:p>
      </dgm:t>
    </dgm:pt>
    <dgm:pt modelId="{2F2C0779-F0F4-482A-B2BC-7C31E9D740B2}" type="sibTrans" cxnId="{EE84CFBF-F614-4579-9CF8-A1C9CD5A5507}">
      <dgm:prSet/>
      <dgm:spPr>
        <a:solidFill>
          <a:srgbClr val="00B050">
            <a:alpha val="90000"/>
          </a:srgbClr>
        </a:solidFill>
      </dgm:spPr>
      <dgm:t>
        <a:bodyPr/>
        <a:lstStyle/>
        <a:p>
          <a:endParaRPr lang="en-US"/>
        </a:p>
      </dgm:t>
    </dgm:pt>
    <dgm:pt modelId="{9D6C3E58-272B-4DE1-87CA-5592827DB3CA}">
      <dgm:prSet phldrT="[Text]" custT="1">
        <dgm:style>
          <a:lnRef idx="0">
            <a:schemeClr val="accent2"/>
          </a:lnRef>
          <a:fillRef idx="3">
            <a:schemeClr val="accent2"/>
          </a:fillRef>
          <a:effectRef idx="3">
            <a:schemeClr val="accent2"/>
          </a:effectRef>
          <a:fontRef idx="minor">
            <a:schemeClr val="lt1"/>
          </a:fontRef>
        </dgm:style>
      </dgm:prSet>
      <dgm:spPr/>
      <dgm:t>
        <a:bodyPr/>
        <a:lstStyle/>
        <a:p>
          <a:pPr algn="l"/>
          <a:r>
            <a:rPr lang="en-US" sz="3200" b="1" dirty="0">
              <a:latin typeface="AucoinLight" panose="020D0602050304030204" pitchFamily="34" charset="0"/>
            </a:rPr>
            <a:t>To stimulate thinking</a:t>
          </a:r>
          <a:endParaRPr lang="ar-KW" sz="3200" b="1" dirty="0">
            <a:latin typeface="AucoinLight" panose="020D0602050304030204" pitchFamily="34" charset="0"/>
          </a:endParaRPr>
        </a:p>
      </dgm:t>
    </dgm:pt>
    <dgm:pt modelId="{9ABA1F5D-7A42-4142-AA78-D6E6ECAC4E12}" type="parTrans" cxnId="{3DAA6238-C0A4-4A9A-9C19-32A0E025537F}">
      <dgm:prSet/>
      <dgm:spPr/>
      <dgm:t>
        <a:bodyPr/>
        <a:lstStyle/>
        <a:p>
          <a:endParaRPr lang="en-US"/>
        </a:p>
      </dgm:t>
    </dgm:pt>
    <dgm:pt modelId="{6E1C3F2A-4452-4452-B31F-110A5F56A9B5}" type="sibTrans" cxnId="{3DAA6238-C0A4-4A9A-9C19-32A0E025537F}">
      <dgm:prSet/>
      <dgm:spPr>
        <a:solidFill>
          <a:srgbClr val="00B050">
            <a:alpha val="90000"/>
          </a:srgbClr>
        </a:solidFill>
      </dgm:spPr>
      <dgm:t>
        <a:bodyPr/>
        <a:lstStyle/>
        <a:p>
          <a:endParaRPr lang="en-US"/>
        </a:p>
      </dgm:t>
    </dgm:pt>
    <dgm:pt modelId="{EAE5A2B5-C4BA-4873-B016-86069B010129}">
      <dgm:prSet phldrT="[Text]" custT="1">
        <dgm:style>
          <a:lnRef idx="0">
            <a:schemeClr val="accent1"/>
          </a:lnRef>
          <a:fillRef idx="3">
            <a:schemeClr val="accent1"/>
          </a:fillRef>
          <a:effectRef idx="3">
            <a:schemeClr val="accent1"/>
          </a:effectRef>
          <a:fontRef idx="minor">
            <a:schemeClr val="lt1"/>
          </a:fontRef>
        </dgm:style>
      </dgm:prSet>
      <dgm:spPr/>
      <dgm:t>
        <a:bodyPr/>
        <a:lstStyle/>
        <a:p>
          <a:pPr algn="l"/>
          <a:r>
            <a:rPr lang="en-US" sz="3200" b="1" dirty="0">
              <a:latin typeface="AucoinLight" panose="020D0602050304030204" pitchFamily="34" charset="0"/>
            </a:rPr>
            <a:t>Active participation of students</a:t>
          </a:r>
          <a:endParaRPr lang="ar-KW" sz="3200" b="1" dirty="0">
            <a:latin typeface="AucoinLight" panose="020D0602050304030204" pitchFamily="34" charset="0"/>
          </a:endParaRPr>
        </a:p>
      </dgm:t>
    </dgm:pt>
    <dgm:pt modelId="{E1718F78-3BC7-4C9F-8ED6-BF0FB178290A}" type="parTrans" cxnId="{74194072-2E4A-4A58-872E-1AFD9DFC29E5}">
      <dgm:prSet/>
      <dgm:spPr/>
      <dgm:t>
        <a:bodyPr/>
        <a:lstStyle/>
        <a:p>
          <a:endParaRPr lang="en-US"/>
        </a:p>
      </dgm:t>
    </dgm:pt>
    <dgm:pt modelId="{2AD51AAF-B16D-43E0-A7DE-61396FB72AB4}" type="sibTrans" cxnId="{74194072-2E4A-4A58-872E-1AFD9DFC29E5}">
      <dgm:prSet/>
      <dgm:spPr/>
      <dgm:t>
        <a:bodyPr/>
        <a:lstStyle/>
        <a:p>
          <a:endParaRPr lang="en-US"/>
        </a:p>
      </dgm:t>
    </dgm:pt>
    <dgm:pt modelId="{1EC8CAE1-E885-46CC-810F-AC8946E22F73}" type="pres">
      <dgm:prSet presAssocID="{2588AA09-5A12-466E-BBC2-CF2CC7AB0AFF}" presName="outerComposite" presStyleCnt="0">
        <dgm:presLayoutVars>
          <dgm:chMax val="5"/>
          <dgm:dir/>
          <dgm:resizeHandles val="exact"/>
        </dgm:presLayoutVars>
      </dgm:prSet>
      <dgm:spPr/>
      <dgm:t>
        <a:bodyPr/>
        <a:lstStyle/>
        <a:p>
          <a:endParaRPr lang="en-US"/>
        </a:p>
      </dgm:t>
    </dgm:pt>
    <dgm:pt modelId="{F5383A49-355D-4560-A6C0-EA6F0EDE5CEE}" type="pres">
      <dgm:prSet presAssocID="{2588AA09-5A12-466E-BBC2-CF2CC7AB0AFF}" presName="dummyMaxCanvas" presStyleCnt="0">
        <dgm:presLayoutVars/>
      </dgm:prSet>
      <dgm:spPr/>
    </dgm:pt>
    <dgm:pt modelId="{927968A8-1869-47DC-A134-7FEBEE459037}" type="pres">
      <dgm:prSet presAssocID="{2588AA09-5A12-466E-BBC2-CF2CC7AB0AFF}" presName="ThreeNodes_1" presStyleLbl="node1" presStyleIdx="0" presStyleCnt="3" custScaleX="99954" custScaleY="87195" custLinFactNeighborX="2304" custLinFactNeighborY="13733">
        <dgm:presLayoutVars>
          <dgm:bulletEnabled val="1"/>
        </dgm:presLayoutVars>
      </dgm:prSet>
      <dgm:spPr/>
      <dgm:t>
        <a:bodyPr/>
        <a:lstStyle/>
        <a:p>
          <a:endParaRPr lang="en-US"/>
        </a:p>
      </dgm:t>
    </dgm:pt>
    <dgm:pt modelId="{5042B55F-FE9A-4A9E-BF91-9DD36718FCA3}" type="pres">
      <dgm:prSet presAssocID="{2588AA09-5A12-466E-BBC2-CF2CC7AB0AFF}" presName="ThreeNodes_2" presStyleLbl="node1" presStyleIdx="1" presStyleCnt="3" custScaleY="87195" custLinFactNeighborX="-547" custLinFactNeighborY="-4049">
        <dgm:presLayoutVars>
          <dgm:bulletEnabled val="1"/>
        </dgm:presLayoutVars>
      </dgm:prSet>
      <dgm:spPr/>
      <dgm:t>
        <a:bodyPr/>
        <a:lstStyle/>
        <a:p>
          <a:endParaRPr lang="en-US"/>
        </a:p>
      </dgm:t>
    </dgm:pt>
    <dgm:pt modelId="{B03BE1EE-979C-491D-8529-8B932E4559D8}" type="pres">
      <dgm:prSet presAssocID="{2588AA09-5A12-466E-BBC2-CF2CC7AB0AFF}" presName="ThreeNodes_3" presStyleLbl="node1" presStyleIdx="2" presStyleCnt="3" custScaleX="99954" custScaleY="87195" custLinFactNeighborX="-4099" custLinFactNeighborY="-20007">
        <dgm:presLayoutVars>
          <dgm:bulletEnabled val="1"/>
        </dgm:presLayoutVars>
      </dgm:prSet>
      <dgm:spPr/>
      <dgm:t>
        <a:bodyPr/>
        <a:lstStyle/>
        <a:p>
          <a:endParaRPr lang="en-US"/>
        </a:p>
      </dgm:t>
    </dgm:pt>
    <dgm:pt modelId="{4C04536B-521B-40E6-8535-72C93D7AF571}" type="pres">
      <dgm:prSet presAssocID="{2588AA09-5A12-466E-BBC2-CF2CC7AB0AFF}" presName="ThreeConn_1-2" presStyleLbl="fgAccFollowNode1" presStyleIdx="0" presStyleCnt="2" custLinFactNeighborX="9935" custLinFactNeighborY="17143">
        <dgm:presLayoutVars>
          <dgm:bulletEnabled val="1"/>
        </dgm:presLayoutVars>
      </dgm:prSet>
      <dgm:spPr/>
      <dgm:t>
        <a:bodyPr/>
        <a:lstStyle/>
        <a:p>
          <a:endParaRPr lang="en-US"/>
        </a:p>
      </dgm:t>
    </dgm:pt>
    <dgm:pt modelId="{048C65E4-2AC5-40BB-AE78-3559E48F50DE}" type="pres">
      <dgm:prSet presAssocID="{2588AA09-5A12-466E-BBC2-CF2CC7AB0AFF}" presName="ThreeConn_2-3" presStyleLbl="fgAccFollowNode1" presStyleIdx="1" presStyleCnt="2" custLinFactNeighborX="-12261" custLinFactNeighborY="-6382">
        <dgm:presLayoutVars>
          <dgm:bulletEnabled val="1"/>
        </dgm:presLayoutVars>
      </dgm:prSet>
      <dgm:spPr/>
      <dgm:t>
        <a:bodyPr/>
        <a:lstStyle/>
        <a:p>
          <a:endParaRPr lang="en-US"/>
        </a:p>
      </dgm:t>
    </dgm:pt>
    <dgm:pt modelId="{08B9ECDC-C940-4A6A-8209-BD0725D0BD2F}" type="pres">
      <dgm:prSet presAssocID="{2588AA09-5A12-466E-BBC2-CF2CC7AB0AFF}" presName="ThreeNodes_1_text" presStyleLbl="node1" presStyleIdx="2" presStyleCnt="3">
        <dgm:presLayoutVars>
          <dgm:bulletEnabled val="1"/>
        </dgm:presLayoutVars>
      </dgm:prSet>
      <dgm:spPr/>
      <dgm:t>
        <a:bodyPr/>
        <a:lstStyle/>
        <a:p>
          <a:endParaRPr lang="en-US"/>
        </a:p>
      </dgm:t>
    </dgm:pt>
    <dgm:pt modelId="{F22BF3AF-1D20-4C3F-AE72-461CC9FC8C78}" type="pres">
      <dgm:prSet presAssocID="{2588AA09-5A12-466E-BBC2-CF2CC7AB0AFF}" presName="ThreeNodes_2_text" presStyleLbl="node1" presStyleIdx="2" presStyleCnt="3">
        <dgm:presLayoutVars>
          <dgm:bulletEnabled val="1"/>
        </dgm:presLayoutVars>
      </dgm:prSet>
      <dgm:spPr/>
      <dgm:t>
        <a:bodyPr/>
        <a:lstStyle/>
        <a:p>
          <a:endParaRPr lang="en-US"/>
        </a:p>
      </dgm:t>
    </dgm:pt>
    <dgm:pt modelId="{A94585CB-9D1F-4F5E-B827-16DDAE94F224}" type="pres">
      <dgm:prSet presAssocID="{2588AA09-5A12-466E-BBC2-CF2CC7AB0AFF}" presName="ThreeNodes_3_text" presStyleLbl="node1" presStyleIdx="2" presStyleCnt="3">
        <dgm:presLayoutVars>
          <dgm:bulletEnabled val="1"/>
        </dgm:presLayoutVars>
      </dgm:prSet>
      <dgm:spPr/>
      <dgm:t>
        <a:bodyPr/>
        <a:lstStyle/>
        <a:p>
          <a:endParaRPr lang="en-US"/>
        </a:p>
      </dgm:t>
    </dgm:pt>
  </dgm:ptLst>
  <dgm:cxnLst>
    <dgm:cxn modelId="{950CCB43-5DBE-4CEA-BD86-2BAB32B02797}" type="presOf" srcId="{9D6C3E58-272B-4DE1-87CA-5592827DB3CA}" destId="{5042B55F-FE9A-4A9E-BF91-9DD36718FCA3}" srcOrd="0" destOrd="0" presId="urn:microsoft.com/office/officeart/2005/8/layout/vProcess5"/>
    <dgm:cxn modelId="{5E691AC0-092A-4265-87A7-1A4E8C5C8D1A}" type="presOf" srcId="{9D6C3E58-272B-4DE1-87CA-5592827DB3CA}" destId="{F22BF3AF-1D20-4C3F-AE72-461CC9FC8C78}" srcOrd="1" destOrd="0" presId="urn:microsoft.com/office/officeart/2005/8/layout/vProcess5"/>
    <dgm:cxn modelId="{74194072-2E4A-4A58-872E-1AFD9DFC29E5}" srcId="{2588AA09-5A12-466E-BBC2-CF2CC7AB0AFF}" destId="{EAE5A2B5-C4BA-4873-B016-86069B010129}" srcOrd="2" destOrd="0" parTransId="{E1718F78-3BC7-4C9F-8ED6-BF0FB178290A}" sibTransId="{2AD51AAF-B16D-43E0-A7DE-61396FB72AB4}"/>
    <dgm:cxn modelId="{E09847F5-FD91-4785-875A-66B60DBC35D6}" type="presOf" srcId="{1CD59E61-A7BE-4269-B290-1786A5DD5DEB}" destId="{08B9ECDC-C940-4A6A-8209-BD0725D0BD2F}" srcOrd="1" destOrd="0" presId="urn:microsoft.com/office/officeart/2005/8/layout/vProcess5"/>
    <dgm:cxn modelId="{8FF184B7-80D3-443B-8F7A-3EB14B432CD4}" type="presOf" srcId="{6E1C3F2A-4452-4452-B31F-110A5F56A9B5}" destId="{048C65E4-2AC5-40BB-AE78-3559E48F50DE}" srcOrd="0" destOrd="0" presId="urn:microsoft.com/office/officeart/2005/8/layout/vProcess5"/>
    <dgm:cxn modelId="{36886EAA-F554-409E-B2D1-A936029FE7C5}" type="presOf" srcId="{2F2C0779-F0F4-482A-B2BC-7C31E9D740B2}" destId="{4C04536B-521B-40E6-8535-72C93D7AF571}" srcOrd="0" destOrd="0" presId="urn:microsoft.com/office/officeart/2005/8/layout/vProcess5"/>
    <dgm:cxn modelId="{3DAA6238-C0A4-4A9A-9C19-32A0E025537F}" srcId="{2588AA09-5A12-466E-BBC2-CF2CC7AB0AFF}" destId="{9D6C3E58-272B-4DE1-87CA-5592827DB3CA}" srcOrd="1" destOrd="0" parTransId="{9ABA1F5D-7A42-4142-AA78-D6E6ECAC4E12}" sibTransId="{6E1C3F2A-4452-4452-B31F-110A5F56A9B5}"/>
    <dgm:cxn modelId="{EE84CFBF-F614-4579-9CF8-A1C9CD5A5507}" srcId="{2588AA09-5A12-466E-BBC2-CF2CC7AB0AFF}" destId="{1CD59E61-A7BE-4269-B290-1786A5DD5DEB}" srcOrd="0" destOrd="0" parTransId="{9DA6C371-CBEB-4416-B77A-BEF7A64EC763}" sibTransId="{2F2C0779-F0F4-482A-B2BC-7C31E9D740B2}"/>
    <dgm:cxn modelId="{B5C331A6-A14B-4FF7-AD39-107580BB5D73}" type="presOf" srcId="{1CD59E61-A7BE-4269-B290-1786A5DD5DEB}" destId="{927968A8-1869-47DC-A134-7FEBEE459037}" srcOrd="0" destOrd="0" presId="urn:microsoft.com/office/officeart/2005/8/layout/vProcess5"/>
    <dgm:cxn modelId="{FF364C4E-EF7A-461D-8041-C49B107FE356}" type="presOf" srcId="{EAE5A2B5-C4BA-4873-B016-86069B010129}" destId="{A94585CB-9D1F-4F5E-B827-16DDAE94F224}" srcOrd="1" destOrd="0" presId="urn:microsoft.com/office/officeart/2005/8/layout/vProcess5"/>
    <dgm:cxn modelId="{60724878-D084-475E-B5D2-314CB34F684A}" type="presOf" srcId="{EAE5A2B5-C4BA-4873-B016-86069B010129}" destId="{B03BE1EE-979C-491D-8529-8B932E4559D8}" srcOrd="0" destOrd="0" presId="urn:microsoft.com/office/officeart/2005/8/layout/vProcess5"/>
    <dgm:cxn modelId="{CD5F2746-AB04-4AC2-AF24-00BDCE918AD2}" type="presOf" srcId="{2588AA09-5A12-466E-BBC2-CF2CC7AB0AFF}" destId="{1EC8CAE1-E885-46CC-810F-AC8946E22F73}" srcOrd="0" destOrd="0" presId="urn:microsoft.com/office/officeart/2005/8/layout/vProcess5"/>
    <dgm:cxn modelId="{86636830-4EB7-49CB-B268-1D481D85C4B4}" type="presParOf" srcId="{1EC8CAE1-E885-46CC-810F-AC8946E22F73}" destId="{F5383A49-355D-4560-A6C0-EA6F0EDE5CEE}" srcOrd="0" destOrd="0" presId="urn:microsoft.com/office/officeart/2005/8/layout/vProcess5"/>
    <dgm:cxn modelId="{152A1D4D-E55C-4FA5-AF34-F2492623EEBE}" type="presParOf" srcId="{1EC8CAE1-E885-46CC-810F-AC8946E22F73}" destId="{927968A8-1869-47DC-A134-7FEBEE459037}" srcOrd="1" destOrd="0" presId="urn:microsoft.com/office/officeart/2005/8/layout/vProcess5"/>
    <dgm:cxn modelId="{B827181E-C527-4316-A575-E2AB5F49664F}" type="presParOf" srcId="{1EC8CAE1-E885-46CC-810F-AC8946E22F73}" destId="{5042B55F-FE9A-4A9E-BF91-9DD36718FCA3}" srcOrd="2" destOrd="0" presId="urn:microsoft.com/office/officeart/2005/8/layout/vProcess5"/>
    <dgm:cxn modelId="{FFE72235-3E1C-48BC-A51A-53444292489A}" type="presParOf" srcId="{1EC8CAE1-E885-46CC-810F-AC8946E22F73}" destId="{B03BE1EE-979C-491D-8529-8B932E4559D8}" srcOrd="3" destOrd="0" presId="urn:microsoft.com/office/officeart/2005/8/layout/vProcess5"/>
    <dgm:cxn modelId="{90A8C3CC-03AC-42EF-A59C-4A256125F4EA}" type="presParOf" srcId="{1EC8CAE1-E885-46CC-810F-AC8946E22F73}" destId="{4C04536B-521B-40E6-8535-72C93D7AF571}" srcOrd="4" destOrd="0" presId="urn:microsoft.com/office/officeart/2005/8/layout/vProcess5"/>
    <dgm:cxn modelId="{75332E4C-39AE-4C66-A1CF-638EE2F247DD}" type="presParOf" srcId="{1EC8CAE1-E885-46CC-810F-AC8946E22F73}" destId="{048C65E4-2AC5-40BB-AE78-3559E48F50DE}" srcOrd="5" destOrd="0" presId="urn:microsoft.com/office/officeart/2005/8/layout/vProcess5"/>
    <dgm:cxn modelId="{38955D74-7EB0-4306-B361-EA2105D99338}" type="presParOf" srcId="{1EC8CAE1-E885-46CC-810F-AC8946E22F73}" destId="{08B9ECDC-C940-4A6A-8209-BD0725D0BD2F}" srcOrd="6" destOrd="0" presId="urn:microsoft.com/office/officeart/2005/8/layout/vProcess5"/>
    <dgm:cxn modelId="{4535221A-8500-4F41-9D80-BB46A46515F9}" type="presParOf" srcId="{1EC8CAE1-E885-46CC-810F-AC8946E22F73}" destId="{F22BF3AF-1D20-4C3F-AE72-461CC9FC8C78}" srcOrd="7" destOrd="0" presId="urn:microsoft.com/office/officeart/2005/8/layout/vProcess5"/>
    <dgm:cxn modelId="{722849C0-6917-48A8-86E8-6129BF3C49A9}" type="presParOf" srcId="{1EC8CAE1-E885-46CC-810F-AC8946E22F73}" destId="{A94585CB-9D1F-4F5E-B827-16DDAE94F224}"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1867C8-B998-4C3C-B163-114641C570D8}" type="doc">
      <dgm:prSet loTypeId="urn:microsoft.com/office/officeart/2005/8/layout/radial6" loCatId="relationship" qsTypeId="urn:microsoft.com/office/officeart/2005/8/quickstyle/3d3" qsCatId="3D" csTypeId="urn:microsoft.com/office/officeart/2005/8/colors/colorful4" csCatId="colorful" phldr="1"/>
      <dgm:spPr/>
      <dgm:t>
        <a:bodyPr/>
        <a:lstStyle/>
        <a:p>
          <a:endParaRPr lang="en-US"/>
        </a:p>
      </dgm:t>
    </dgm:pt>
    <dgm:pt modelId="{4E0D1D19-F8FC-4D95-BD5D-F7D6BE837839}">
      <dgm:prSet phldrT="[Text]"/>
      <dgm:spPr/>
      <dgm:t>
        <a:bodyPr/>
        <a:lstStyle/>
        <a:p>
          <a:r>
            <a:rPr lang="en-US" b="1" dirty="0">
              <a:solidFill>
                <a:schemeClr val="tx2"/>
              </a:solidFill>
            </a:rPr>
            <a:t>Problem-issue</a:t>
          </a:r>
          <a:endParaRPr lang="ar-KW" b="1" dirty="0">
            <a:solidFill>
              <a:schemeClr val="tx2"/>
            </a:solidFill>
          </a:endParaRPr>
        </a:p>
      </dgm:t>
    </dgm:pt>
    <dgm:pt modelId="{CF51E3F0-AD55-4EB0-B54F-334005AA9BEF}" type="parTrans" cxnId="{684082C5-6BF2-4E6E-A4DA-E9000DCC8D72}">
      <dgm:prSet/>
      <dgm:spPr/>
      <dgm:t>
        <a:bodyPr/>
        <a:lstStyle/>
        <a:p>
          <a:endParaRPr lang="en-US">
            <a:solidFill>
              <a:schemeClr val="tx2"/>
            </a:solidFill>
          </a:endParaRPr>
        </a:p>
      </dgm:t>
    </dgm:pt>
    <dgm:pt modelId="{07847F9C-33AF-4CAA-83D2-CB5F616D37A2}" type="sibTrans" cxnId="{684082C5-6BF2-4E6E-A4DA-E9000DCC8D72}">
      <dgm:prSet/>
      <dgm:spPr/>
      <dgm:t>
        <a:bodyPr/>
        <a:lstStyle/>
        <a:p>
          <a:endParaRPr lang="en-US">
            <a:solidFill>
              <a:schemeClr val="tx2"/>
            </a:solidFill>
          </a:endParaRPr>
        </a:p>
      </dgm:t>
    </dgm:pt>
    <dgm:pt modelId="{7C800E29-501F-423B-8D34-6E4BFAF48631}">
      <dgm:prSet phldrT="[Text]"/>
      <dgm:spPr/>
      <dgm:t>
        <a:bodyPr/>
        <a:lstStyle/>
        <a:p>
          <a:r>
            <a:rPr lang="en-US" b="1" smtClean="0">
              <a:solidFill>
                <a:schemeClr val="tx2"/>
              </a:solidFill>
            </a:rPr>
            <a:t>Opinion</a:t>
          </a:r>
          <a:r>
            <a:rPr lang="ru-RU" b="1" smtClean="0">
              <a:solidFill>
                <a:schemeClr val="tx2"/>
              </a:solidFill>
            </a:rPr>
            <a:t> №1</a:t>
          </a:r>
          <a:endParaRPr lang="en-US" b="1" dirty="0">
            <a:solidFill>
              <a:schemeClr val="tx2"/>
            </a:solidFill>
          </a:endParaRPr>
        </a:p>
      </dgm:t>
    </dgm:pt>
    <dgm:pt modelId="{BA0F2A50-FC3E-4B90-9C9C-5264A7CA86F3}" type="parTrans" cxnId="{31BA30E3-9B33-47CA-AC81-47B7F7618ABC}">
      <dgm:prSet/>
      <dgm:spPr/>
      <dgm:t>
        <a:bodyPr/>
        <a:lstStyle/>
        <a:p>
          <a:endParaRPr lang="en-US">
            <a:solidFill>
              <a:schemeClr val="tx2"/>
            </a:solidFill>
          </a:endParaRPr>
        </a:p>
      </dgm:t>
    </dgm:pt>
    <dgm:pt modelId="{C03AFE22-A36F-4DBC-9028-E8572D0BF57C}" type="sibTrans" cxnId="{31BA30E3-9B33-47CA-AC81-47B7F7618ABC}">
      <dgm:prSet/>
      <dgm:spPr/>
      <dgm:t>
        <a:bodyPr/>
        <a:lstStyle/>
        <a:p>
          <a:endParaRPr lang="en-US">
            <a:solidFill>
              <a:schemeClr val="tx2"/>
            </a:solidFill>
          </a:endParaRPr>
        </a:p>
      </dgm:t>
    </dgm:pt>
    <dgm:pt modelId="{DD112EB6-3503-4E88-B064-E85F848ADC71}">
      <dgm:prSet phldrT="[Text]"/>
      <dgm:spPr/>
      <dgm:t>
        <a:bodyPr/>
        <a:lstStyle/>
        <a:p>
          <a:r>
            <a:rPr lang="en-US" b="1" smtClean="0">
              <a:solidFill>
                <a:schemeClr val="tx2"/>
              </a:solidFill>
            </a:rPr>
            <a:t>Opinion</a:t>
          </a:r>
          <a:r>
            <a:rPr lang="ru-RU" b="1" smtClean="0">
              <a:solidFill>
                <a:schemeClr val="tx2"/>
              </a:solidFill>
            </a:rPr>
            <a:t> №2</a:t>
          </a:r>
          <a:r>
            <a:rPr lang="en-US" b="1" smtClean="0">
              <a:solidFill>
                <a:schemeClr val="tx2"/>
              </a:solidFill>
            </a:rPr>
            <a:t> </a:t>
          </a:r>
          <a:endParaRPr lang="ar-KW" b="1" dirty="0">
            <a:solidFill>
              <a:schemeClr val="tx2"/>
            </a:solidFill>
          </a:endParaRPr>
        </a:p>
      </dgm:t>
    </dgm:pt>
    <dgm:pt modelId="{C5527005-0097-4F59-B737-A12B4174D4AD}" type="parTrans" cxnId="{BA5755F6-C9A0-443D-8D1C-7D00715D0ECE}">
      <dgm:prSet/>
      <dgm:spPr/>
      <dgm:t>
        <a:bodyPr/>
        <a:lstStyle/>
        <a:p>
          <a:endParaRPr lang="en-US">
            <a:solidFill>
              <a:schemeClr val="tx2"/>
            </a:solidFill>
          </a:endParaRPr>
        </a:p>
      </dgm:t>
    </dgm:pt>
    <dgm:pt modelId="{EE4DE7D6-9DDD-49C5-8216-7BC7F2631B3E}" type="sibTrans" cxnId="{BA5755F6-C9A0-443D-8D1C-7D00715D0ECE}">
      <dgm:prSet/>
      <dgm:spPr/>
      <dgm:t>
        <a:bodyPr/>
        <a:lstStyle/>
        <a:p>
          <a:endParaRPr lang="en-US">
            <a:solidFill>
              <a:schemeClr val="tx2"/>
            </a:solidFill>
          </a:endParaRPr>
        </a:p>
      </dgm:t>
    </dgm:pt>
    <dgm:pt modelId="{FE36F692-6210-4E59-8FC9-ABEC097D6F58}">
      <dgm:prSet phldrT="[Text]"/>
      <dgm:spPr/>
      <dgm:t>
        <a:bodyPr/>
        <a:lstStyle/>
        <a:p>
          <a:r>
            <a:rPr lang="en-US" b="1" smtClean="0">
              <a:solidFill>
                <a:schemeClr val="tx2"/>
              </a:solidFill>
            </a:rPr>
            <a:t>Opinion</a:t>
          </a:r>
          <a:r>
            <a:rPr lang="ru-RU" b="1" smtClean="0">
              <a:solidFill>
                <a:schemeClr val="tx2"/>
              </a:solidFill>
            </a:rPr>
            <a:t> №4</a:t>
          </a:r>
          <a:r>
            <a:rPr lang="en-US" b="1" smtClean="0">
              <a:solidFill>
                <a:schemeClr val="tx2"/>
              </a:solidFill>
            </a:rPr>
            <a:t> </a:t>
          </a:r>
          <a:endParaRPr lang="ar-KW" b="1" dirty="0">
            <a:solidFill>
              <a:schemeClr val="tx2"/>
            </a:solidFill>
          </a:endParaRPr>
        </a:p>
      </dgm:t>
    </dgm:pt>
    <dgm:pt modelId="{A34D4C33-84D6-492A-B64F-343B91F87D3F}" type="parTrans" cxnId="{63F9EB4D-AA6B-4F5C-B6F5-008C69DD19F9}">
      <dgm:prSet/>
      <dgm:spPr/>
      <dgm:t>
        <a:bodyPr/>
        <a:lstStyle/>
        <a:p>
          <a:endParaRPr lang="en-US">
            <a:solidFill>
              <a:schemeClr val="tx2"/>
            </a:solidFill>
          </a:endParaRPr>
        </a:p>
      </dgm:t>
    </dgm:pt>
    <dgm:pt modelId="{3FE7BAA0-CC7E-4B44-A117-EF9F8C8FCAAE}" type="sibTrans" cxnId="{63F9EB4D-AA6B-4F5C-B6F5-008C69DD19F9}">
      <dgm:prSet/>
      <dgm:spPr/>
      <dgm:t>
        <a:bodyPr/>
        <a:lstStyle/>
        <a:p>
          <a:endParaRPr lang="en-US">
            <a:solidFill>
              <a:schemeClr val="tx2"/>
            </a:solidFill>
          </a:endParaRPr>
        </a:p>
      </dgm:t>
    </dgm:pt>
    <dgm:pt modelId="{39F926B0-FD2A-4847-8735-4BB2EA199D11}">
      <dgm:prSet phldrT="[Text]"/>
      <dgm:spPr/>
      <dgm:t>
        <a:bodyPr/>
        <a:lstStyle/>
        <a:p>
          <a:r>
            <a:rPr lang="en-US" b="1" smtClean="0">
              <a:solidFill>
                <a:schemeClr val="tx2"/>
              </a:solidFill>
            </a:rPr>
            <a:t>Opinion</a:t>
          </a:r>
          <a:r>
            <a:rPr lang="ru-RU" b="1" smtClean="0">
              <a:solidFill>
                <a:schemeClr val="tx2"/>
              </a:solidFill>
            </a:rPr>
            <a:t> №5</a:t>
          </a:r>
          <a:r>
            <a:rPr lang="en-US" b="1" smtClean="0">
              <a:solidFill>
                <a:schemeClr val="tx2"/>
              </a:solidFill>
            </a:rPr>
            <a:t> </a:t>
          </a:r>
          <a:endParaRPr lang="ar-KW" b="1" dirty="0">
            <a:solidFill>
              <a:schemeClr val="tx2"/>
            </a:solidFill>
          </a:endParaRPr>
        </a:p>
      </dgm:t>
    </dgm:pt>
    <dgm:pt modelId="{13DE1B47-8CE2-43B9-A25A-9FC3551BEE1B}" type="parTrans" cxnId="{9FE1F629-2867-4383-8163-6A18D8929859}">
      <dgm:prSet/>
      <dgm:spPr/>
      <dgm:t>
        <a:bodyPr/>
        <a:lstStyle/>
        <a:p>
          <a:endParaRPr lang="en-US">
            <a:solidFill>
              <a:schemeClr val="tx2"/>
            </a:solidFill>
          </a:endParaRPr>
        </a:p>
      </dgm:t>
    </dgm:pt>
    <dgm:pt modelId="{213F7460-AD30-4B66-894B-ABBA4AD3CF98}" type="sibTrans" cxnId="{9FE1F629-2867-4383-8163-6A18D8929859}">
      <dgm:prSet/>
      <dgm:spPr/>
      <dgm:t>
        <a:bodyPr/>
        <a:lstStyle/>
        <a:p>
          <a:endParaRPr lang="en-US">
            <a:solidFill>
              <a:schemeClr val="tx2"/>
            </a:solidFill>
          </a:endParaRPr>
        </a:p>
      </dgm:t>
    </dgm:pt>
    <dgm:pt modelId="{31D3B111-7135-425B-99DB-7BC047345F46}">
      <dgm:prSet/>
      <dgm:spPr/>
      <dgm:t>
        <a:bodyPr/>
        <a:lstStyle/>
        <a:p>
          <a:r>
            <a:rPr lang="en-US" b="1" smtClean="0">
              <a:solidFill>
                <a:schemeClr val="tx2"/>
              </a:solidFill>
            </a:rPr>
            <a:t>Opinion</a:t>
          </a:r>
          <a:r>
            <a:rPr lang="ru-RU" b="1" smtClean="0">
              <a:solidFill>
                <a:schemeClr val="tx2"/>
              </a:solidFill>
            </a:rPr>
            <a:t> №3</a:t>
          </a:r>
          <a:r>
            <a:rPr lang="en-US" b="1" smtClean="0">
              <a:solidFill>
                <a:schemeClr val="tx2"/>
              </a:solidFill>
            </a:rPr>
            <a:t> </a:t>
          </a:r>
          <a:endParaRPr lang="ar-KW" b="1" dirty="0">
            <a:solidFill>
              <a:schemeClr val="tx2"/>
            </a:solidFill>
          </a:endParaRPr>
        </a:p>
      </dgm:t>
    </dgm:pt>
    <dgm:pt modelId="{614CC08A-5AA3-4DE9-B822-46ADB4D4FE3A}" type="parTrans" cxnId="{0C3CAAAB-D9A6-4A46-A78C-FCC439852F90}">
      <dgm:prSet/>
      <dgm:spPr/>
      <dgm:t>
        <a:bodyPr/>
        <a:lstStyle/>
        <a:p>
          <a:endParaRPr lang="en-US">
            <a:solidFill>
              <a:schemeClr val="tx2"/>
            </a:solidFill>
          </a:endParaRPr>
        </a:p>
      </dgm:t>
    </dgm:pt>
    <dgm:pt modelId="{0DC776B0-077E-4780-BB26-74777BA95F1C}" type="sibTrans" cxnId="{0C3CAAAB-D9A6-4A46-A78C-FCC439852F90}">
      <dgm:prSet/>
      <dgm:spPr/>
      <dgm:t>
        <a:bodyPr/>
        <a:lstStyle/>
        <a:p>
          <a:endParaRPr lang="en-US">
            <a:solidFill>
              <a:schemeClr val="tx2"/>
            </a:solidFill>
          </a:endParaRPr>
        </a:p>
      </dgm:t>
    </dgm:pt>
    <dgm:pt modelId="{EA81E270-03A8-47B0-8BCF-995774F62443}" type="pres">
      <dgm:prSet presAssocID="{DE1867C8-B998-4C3C-B163-114641C570D8}" presName="Name0" presStyleCnt="0">
        <dgm:presLayoutVars>
          <dgm:chMax val="1"/>
          <dgm:dir/>
          <dgm:animLvl val="ctr"/>
          <dgm:resizeHandles val="exact"/>
        </dgm:presLayoutVars>
      </dgm:prSet>
      <dgm:spPr/>
      <dgm:t>
        <a:bodyPr/>
        <a:lstStyle/>
        <a:p>
          <a:endParaRPr lang="en-US"/>
        </a:p>
      </dgm:t>
    </dgm:pt>
    <dgm:pt modelId="{D4F0ACE0-6928-490A-901B-1874C362E8E4}" type="pres">
      <dgm:prSet presAssocID="{4E0D1D19-F8FC-4D95-BD5D-F7D6BE837839}" presName="centerShape" presStyleLbl="node0" presStyleIdx="0" presStyleCnt="1"/>
      <dgm:spPr/>
      <dgm:t>
        <a:bodyPr/>
        <a:lstStyle/>
        <a:p>
          <a:endParaRPr lang="en-US"/>
        </a:p>
      </dgm:t>
    </dgm:pt>
    <dgm:pt modelId="{06F3A1A8-272E-4CA3-8AF3-1F4FDEFC06D5}" type="pres">
      <dgm:prSet presAssocID="{7C800E29-501F-423B-8D34-6E4BFAF48631}" presName="node" presStyleLbl="node1" presStyleIdx="0" presStyleCnt="5">
        <dgm:presLayoutVars>
          <dgm:bulletEnabled val="1"/>
        </dgm:presLayoutVars>
      </dgm:prSet>
      <dgm:spPr/>
      <dgm:t>
        <a:bodyPr/>
        <a:lstStyle/>
        <a:p>
          <a:endParaRPr lang="en-US"/>
        </a:p>
      </dgm:t>
    </dgm:pt>
    <dgm:pt modelId="{9C78D84E-49EB-4B54-85F2-AE18213D2A29}" type="pres">
      <dgm:prSet presAssocID="{7C800E29-501F-423B-8D34-6E4BFAF48631}" presName="dummy" presStyleCnt="0"/>
      <dgm:spPr/>
      <dgm:t>
        <a:bodyPr/>
        <a:lstStyle/>
        <a:p>
          <a:endParaRPr lang="en-US"/>
        </a:p>
      </dgm:t>
    </dgm:pt>
    <dgm:pt modelId="{03FB2C2B-646A-4EA6-AAE0-A543973502B4}" type="pres">
      <dgm:prSet presAssocID="{C03AFE22-A36F-4DBC-9028-E8572D0BF57C}" presName="sibTrans" presStyleLbl="sibTrans2D1" presStyleIdx="0" presStyleCnt="5"/>
      <dgm:spPr/>
      <dgm:t>
        <a:bodyPr/>
        <a:lstStyle/>
        <a:p>
          <a:endParaRPr lang="en-US"/>
        </a:p>
      </dgm:t>
    </dgm:pt>
    <dgm:pt modelId="{A890AA96-ACA9-4F54-A614-5416B618930E}" type="pres">
      <dgm:prSet presAssocID="{DD112EB6-3503-4E88-B064-E85F848ADC71}" presName="node" presStyleLbl="node1" presStyleIdx="1" presStyleCnt="5">
        <dgm:presLayoutVars>
          <dgm:bulletEnabled val="1"/>
        </dgm:presLayoutVars>
      </dgm:prSet>
      <dgm:spPr/>
      <dgm:t>
        <a:bodyPr/>
        <a:lstStyle/>
        <a:p>
          <a:endParaRPr lang="en-US"/>
        </a:p>
      </dgm:t>
    </dgm:pt>
    <dgm:pt modelId="{E4A4422E-3EF6-4444-8669-F22A88288138}" type="pres">
      <dgm:prSet presAssocID="{DD112EB6-3503-4E88-B064-E85F848ADC71}" presName="dummy" presStyleCnt="0"/>
      <dgm:spPr/>
      <dgm:t>
        <a:bodyPr/>
        <a:lstStyle/>
        <a:p>
          <a:endParaRPr lang="en-US"/>
        </a:p>
      </dgm:t>
    </dgm:pt>
    <dgm:pt modelId="{71469D4D-41B0-45EE-9BD3-2FF01BEDC80A}" type="pres">
      <dgm:prSet presAssocID="{EE4DE7D6-9DDD-49C5-8216-7BC7F2631B3E}" presName="sibTrans" presStyleLbl="sibTrans2D1" presStyleIdx="1" presStyleCnt="5"/>
      <dgm:spPr/>
      <dgm:t>
        <a:bodyPr/>
        <a:lstStyle/>
        <a:p>
          <a:endParaRPr lang="en-US"/>
        </a:p>
      </dgm:t>
    </dgm:pt>
    <dgm:pt modelId="{28B02453-AD54-4332-B120-484102FDA569}" type="pres">
      <dgm:prSet presAssocID="{31D3B111-7135-425B-99DB-7BC047345F46}" presName="node" presStyleLbl="node1" presStyleIdx="2" presStyleCnt="5">
        <dgm:presLayoutVars>
          <dgm:bulletEnabled val="1"/>
        </dgm:presLayoutVars>
      </dgm:prSet>
      <dgm:spPr/>
      <dgm:t>
        <a:bodyPr/>
        <a:lstStyle/>
        <a:p>
          <a:endParaRPr lang="en-US"/>
        </a:p>
      </dgm:t>
    </dgm:pt>
    <dgm:pt modelId="{BD6404AC-7C76-482D-993A-25DFF8DA7B07}" type="pres">
      <dgm:prSet presAssocID="{31D3B111-7135-425B-99DB-7BC047345F46}" presName="dummy" presStyleCnt="0"/>
      <dgm:spPr/>
      <dgm:t>
        <a:bodyPr/>
        <a:lstStyle/>
        <a:p>
          <a:endParaRPr lang="en-US"/>
        </a:p>
      </dgm:t>
    </dgm:pt>
    <dgm:pt modelId="{F0684F20-6959-48B8-931F-FCC0ACD1B029}" type="pres">
      <dgm:prSet presAssocID="{0DC776B0-077E-4780-BB26-74777BA95F1C}" presName="sibTrans" presStyleLbl="sibTrans2D1" presStyleIdx="2" presStyleCnt="5"/>
      <dgm:spPr/>
      <dgm:t>
        <a:bodyPr/>
        <a:lstStyle/>
        <a:p>
          <a:endParaRPr lang="en-US"/>
        </a:p>
      </dgm:t>
    </dgm:pt>
    <dgm:pt modelId="{1D5A7512-4C15-4BC1-B40B-A508FC1A19ED}" type="pres">
      <dgm:prSet presAssocID="{FE36F692-6210-4E59-8FC9-ABEC097D6F58}" presName="node" presStyleLbl="node1" presStyleIdx="3" presStyleCnt="5">
        <dgm:presLayoutVars>
          <dgm:bulletEnabled val="1"/>
        </dgm:presLayoutVars>
      </dgm:prSet>
      <dgm:spPr/>
      <dgm:t>
        <a:bodyPr/>
        <a:lstStyle/>
        <a:p>
          <a:endParaRPr lang="en-US"/>
        </a:p>
      </dgm:t>
    </dgm:pt>
    <dgm:pt modelId="{EA8EB1A1-6F1C-4DD5-8CDB-083E65F72E0C}" type="pres">
      <dgm:prSet presAssocID="{FE36F692-6210-4E59-8FC9-ABEC097D6F58}" presName="dummy" presStyleCnt="0"/>
      <dgm:spPr/>
      <dgm:t>
        <a:bodyPr/>
        <a:lstStyle/>
        <a:p>
          <a:endParaRPr lang="en-US"/>
        </a:p>
      </dgm:t>
    </dgm:pt>
    <dgm:pt modelId="{BE692D6E-E4DB-4EE9-AF5C-7EAE2F00ACC5}" type="pres">
      <dgm:prSet presAssocID="{3FE7BAA0-CC7E-4B44-A117-EF9F8C8FCAAE}" presName="sibTrans" presStyleLbl="sibTrans2D1" presStyleIdx="3" presStyleCnt="5"/>
      <dgm:spPr/>
      <dgm:t>
        <a:bodyPr/>
        <a:lstStyle/>
        <a:p>
          <a:endParaRPr lang="en-US"/>
        </a:p>
      </dgm:t>
    </dgm:pt>
    <dgm:pt modelId="{666CE779-2AA2-4602-BE7E-4AA99F15D2A7}" type="pres">
      <dgm:prSet presAssocID="{39F926B0-FD2A-4847-8735-4BB2EA199D11}" presName="node" presStyleLbl="node1" presStyleIdx="4" presStyleCnt="5">
        <dgm:presLayoutVars>
          <dgm:bulletEnabled val="1"/>
        </dgm:presLayoutVars>
      </dgm:prSet>
      <dgm:spPr/>
      <dgm:t>
        <a:bodyPr/>
        <a:lstStyle/>
        <a:p>
          <a:endParaRPr lang="en-US"/>
        </a:p>
      </dgm:t>
    </dgm:pt>
    <dgm:pt modelId="{2C12F06B-8536-4370-BCF3-003E7FECC0C7}" type="pres">
      <dgm:prSet presAssocID="{39F926B0-FD2A-4847-8735-4BB2EA199D11}" presName="dummy" presStyleCnt="0"/>
      <dgm:spPr/>
      <dgm:t>
        <a:bodyPr/>
        <a:lstStyle/>
        <a:p>
          <a:endParaRPr lang="en-US"/>
        </a:p>
      </dgm:t>
    </dgm:pt>
    <dgm:pt modelId="{0A4FABFA-3C7C-4996-9269-B070D31A5496}" type="pres">
      <dgm:prSet presAssocID="{213F7460-AD30-4B66-894B-ABBA4AD3CF98}" presName="sibTrans" presStyleLbl="sibTrans2D1" presStyleIdx="4" presStyleCnt="5"/>
      <dgm:spPr/>
      <dgm:t>
        <a:bodyPr/>
        <a:lstStyle/>
        <a:p>
          <a:endParaRPr lang="en-US"/>
        </a:p>
      </dgm:t>
    </dgm:pt>
  </dgm:ptLst>
  <dgm:cxnLst>
    <dgm:cxn modelId="{31BA30E3-9B33-47CA-AC81-47B7F7618ABC}" srcId="{4E0D1D19-F8FC-4D95-BD5D-F7D6BE837839}" destId="{7C800E29-501F-423B-8D34-6E4BFAF48631}" srcOrd="0" destOrd="0" parTransId="{BA0F2A50-FC3E-4B90-9C9C-5264A7CA86F3}" sibTransId="{C03AFE22-A36F-4DBC-9028-E8572D0BF57C}"/>
    <dgm:cxn modelId="{C72B47D6-2FB1-412D-A642-B2D1F7F5389B}" type="presOf" srcId="{7C800E29-501F-423B-8D34-6E4BFAF48631}" destId="{06F3A1A8-272E-4CA3-8AF3-1F4FDEFC06D5}" srcOrd="0" destOrd="0" presId="urn:microsoft.com/office/officeart/2005/8/layout/radial6"/>
    <dgm:cxn modelId="{FC0259D3-4D37-43C1-900D-07BD5696F3AF}" type="presOf" srcId="{4E0D1D19-F8FC-4D95-BD5D-F7D6BE837839}" destId="{D4F0ACE0-6928-490A-901B-1874C362E8E4}" srcOrd="0" destOrd="0" presId="urn:microsoft.com/office/officeart/2005/8/layout/radial6"/>
    <dgm:cxn modelId="{4F7909A1-577E-4F45-8F31-B187777FADE9}" type="presOf" srcId="{DE1867C8-B998-4C3C-B163-114641C570D8}" destId="{EA81E270-03A8-47B0-8BCF-995774F62443}" srcOrd="0" destOrd="0" presId="urn:microsoft.com/office/officeart/2005/8/layout/radial6"/>
    <dgm:cxn modelId="{63F9EB4D-AA6B-4F5C-B6F5-008C69DD19F9}" srcId="{4E0D1D19-F8FC-4D95-BD5D-F7D6BE837839}" destId="{FE36F692-6210-4E59-8FC9-ABEC097D6F58}" srcOrd="3" destOrd="0" parTransId="{A34D4C33-84D6-492A-B64F-343B91F87D3F}" sibTransId="{3FE7BAA0-CC7E-4B44-A117-EF9F8C8FCAAE}"/>
    <dgm:cxn modelId="{684082C5-6BF2-4E6E-A4DA-E9000DCC8D72}" srcId="{DE1867C8-B998-4C3C-B163-114641C570D8}" destId="{4E0D1D19-F8FC-4D95-BD5D-F7D6BE837839}" srcOrd="0" destOrd="0" parTransId="{CF51E3F0-AD55-4EB0-B54F-334005AA9BEF}" sibTransId="{07847F9C-33AF-4CAA-83D2-CB5F616D37A2}"/>
    <dgm:cxn modelId="{F5DEE323-4807-4EA9-8EE9-881285A22548}" type="presOf" srcId="{DD112EB6-3503-4E88-B064-E85F848ADC71}" destId="{A890AA96-ACA9-4F54-A614-5416B618930E}" srcOrd="0" destOrd="0" presId="urn:microsoft.com/office/officeart/2005/8/layout/radial6"/>
    <dgm:cxn modelId="{D6B6230F-B8CE-4731-9C86-4E42C1E154F3}" type="presOf" srcId="{EE4DE7D6-9DDD-49C5-8216-7BC7F2631B3E}" destId="{71469D4D-41B0-45EE-9BD3-2FF01BEDC80A}" srcOrd="0" destOrd="0" presId="urn:microsoft.com/office/officeart/2005/8/layout/radial6"/>
    <dgm:cxn modelId="{6DAE9719-8906-47C5-B3CB-9AFAA45F094F}" type="presOf" srcId="{0DC776B0-077E-4780-BB26-74777BA95F1C}" destId="{F0684F20-6959-48B8-931F-FCC0ACD1B029}" srcOrd="0" destOrd="0" presId="urn:microsoft.com/office/officeart/2005/8/layout/radial6"/>
    <dgm:cxn modelId="{7ABA4015-CE02-4C07-9BAC-414516E5B384}" type="presOf" srcId="{31D3B111-7135-425B-99DB-7BC047345F46}" destId="{28B02453-AD54-4332-B120-484102FDA569}" srcOrd="0" destOrd="0" presId="urn:microsoft.com/office/officeart/2005/8/layout/radial6"/>
    <dgm:cxn modelId="{7534531E-F361-4B70-AE48-93C205774C9C}" type="presOf" srcId="{213F7460-AD30-4B66-894B-ABBA4AD3CF98}" destId="{0A4FABFA-3C7C-4996-9269-B070D31A5496}" srcOrd="0" destOrd="0" presId="urn:microsoft.com/office/officeart/2005/8/layout/radial6"/>
    <dgm:cxn modelId="{B6ADE759-E29C-4B07-BFCA-1785E333EFAC}" type="presOf" srcId="{FE36F692-6210-4E59-8FC9-ABEC097D6F58}" destId="{1D5A7512-4C15-4BC1-B40B-A508FC1A19ED}" srcOrd="0" destOrd="0" presId="urn:microsoft.com/office/officeart/2005/8/layout/radial6"/>
    <dgm:cxn modelId="{BA5755F6-C9A0-443D-8D1C-7D00715D0ECE}" srcId="{4E0D1D19-F8FC-4D95-BD5D-F7D6BE837839}" destId="{DD112EB6-3503-4E88-B064-E85F848ADC71}" srcOrd="1" destOrd="0" parTransId="{C5527005-0097-4F59-B737-A12B4174D4AD}" sibTransId="{EE4DE7D6-9DDD-49C5-8216-7BC7F2631B3E}"/>
    <dgm:cxn modelId="{0CF00AA6-CAEC-4F23-8632-28A98493ABF3}" type="presOf" srcId="{C03AFE22-A36F-4DBC-9028-E8572D0BF57C}" destId="{03FB2C2B-646A-4EA6-AAE0-A543973502B4}" srcOrd="0" destOrd="0" presId="urn:microsoft.com/office/officeart/2005/8/layout/radial6"/>
    <dgm:cxn modelId="{0C3CAAAB-D9A6-4A46-A78C-FCC439852F90}" srcId="{4E0D1D19-F8FC-4D95-BD5D-F7D6BE837839}" destId="{31D3B111-7135-425B-99DB-7BC047345F46}" srcOrd="2" destOrd="0" parTransId="{614CC08A-5AA3-4DE9-B822-46ADB4D4FE3A}" sibTransId="{0DC776B0-077E-4780-BB26-74777BA95F1C}"/>
    <dgm:cxn modelId="{9891669F-432E-4A1A-AC15-4EB07668E1F5}" type="presOf" srcId="{39F926B0-FD2A-4847-8735-4BB2EA199D11}" destId="{666CE779-2AA2-4602-BE7E-4AA99F15D2A7}" srcOrd="0" destOrd="0" presId="urn:microsoft.com/office/officeart/2005/8/layout/radial6"/>
    <dgm:cxn modelId="{9FE1F629-2867-4383-8163-6A18D8929859}" srcId="{4E0D1D19-F8FC-4D95-BD5D-F7D6BE837839}" destId="{39F926B0-FD2A-4847-8735-4BB2EA199D11}" srcOrd="4" destOrd="0" parTransId="{13DE1B47-8CE2-43B9-A25A-9FC3551BEE1B}" sibTransId="{213F7460-AD30-4B66-894B-ABBA4AD3CF98}"/>
    <dgm:cxn modelId="{9D588380-BA99-4C98-A7E5-77835531968A}" type="presOf" srcId="{3FE7BAA0-CC7E-4B44-A117-EF9F8C8FCAAE}" destId="{BE692D6E-E4DB-4EE9-AF5C-7EAE2F00ACC5}" srcOrd="0" destOrd="0" presId="urn:microsoft.com/office/officeart/2005/8/layout/radial6"/>
    <dgm:cxn modelId="{697E28CD-DC31-449B-8571-33609663DF8B}" type="presParOf" srcId="{EA81E270-03A8-47B0-8BCF-995774F62443}" destId="{D4F0ACE0-6928-490A-901B-1874C362E8E4}" srcOrd="0" destOrd="0" presId="urn:microsoft.com/office/officeart/2005/8/layout/radial6"/>
    <dgm:cxn modelId="{4DEF389E-4482-4486-BAD2-680FC47C9B5C}" type="presParOf" srcId="{EA81E270-03A8-47B0-8BCF-995774F62443}" destId="{06F3A1A8-272E-4CA3-8AF3-1F4FDEFC06D5}" srcOrd="1" destOrd="0" presId="urn:microsoft.com/office/officeart/2005/8/layout/radial6"/>
    <dgm:cxn modelId="{C8F35F30-BCE8-4074-A6C3-654CE63E859F}" type="presParOf" srcId="{EA81E270-03A8-47B0-8BCF-995774F62443}" destId="{9C78D84E-49EB-4B54-85F2-AE18213D2A29}" srcOrd="2" destOrd="0" presId="urn:microsoft.com/office/officeart/2005/8/layout/radial6"/>
    <dgm:cxn modelId="{D4D0421A-9038-416A-91C6-FC987393369F}" type="presParOf" srcId="{EA81E270-03A8-47B0-8BCF-995774F62443}" destId="{03FB2C2B-646A-4EA6-AAE0-A543973502B4}" srcOrd="3" destOrd="0" presId="urn:microsoft.com/office/officeart/2005/8/layout/radial6"/>
    <dgm:cxn modelId="{C3567FFC-947F-419C-8391-8992A1C779C6}" type="presParOf" srcId="{EA81E270-03A8-47B0-8BCF-995774F62443}" destId="{A890AA96-ACA9-4F54-A614-5416B618930E}" srcOrd="4" destOrd="0" presId="urn:microsoft.com/office/officeart/2005/8/layout/radial6"/>
    <dgm:cxn modelId="{B08BF4BA-0A0F-42B2-B7EB-C2CF33ADFE7E}" type="presParOf" srcId="{EA81E270-03A8-47B0-8BCF-995774F62443}" destId="{E4A4422E-3EF6-4444-8669-F22A88288138}" srcOrd="5" destOrd="0" presId="urn:microsoft.com/office/officeart/2005/8/layout/radial6"/>
    <dgm:cxn modelId="{14245053-22C6-4875-900A-AFAE58770D09}" type="presParOf" srcId="{EA81E270-03A8-47B0-8BCF-995774F62443}" destId="{71469D4D-41B0-45EE-9BD3-2FF01BEDC80A}" srcOrd="6" destOrd="0" presId="urn:microsoft.com/office/officeart/2005/8/layout/radial6"/>
    <dgm:cxn modelId="{457F0749-5CD1-42A5-A91B-0D02AD7ED827}" type="presParOf" srcId="{EA81E270-03A8-47B0-8BCF-995774F62443}" destId="{28B02453-AD54-4332-B120-484102FDA569}" srcOrd="7" destOrd="0" presId="urn:microsoft.com/office/officeart/2005/8/layout/radial6"/>
    <dgm:cxn modelId="{2810A0B1-BB7D-4DD4-B887-907FC4E17A9A}" type="presParOf" srcId="{EA81E270-03A8-47B0-8BCF-995774F62443}" destId="{BD6404AC-7C76-482D-993A-25DFF8DA7B07}" srcOrd="8" destOrd="0" presId="urn:microsoft.com/office/officeart/2005/8/layout/radial6"/>
    <dgm:cxn modelId="{D77F2CB4-1B25-441F-850F-7D3FA70C07EC}" type="presParOf" srcId="{EA81E270-03A8-47B0-8BCF-995774F62443}" destId="{F0684F20-6959-48B8-931F-FCC0ACD1B029}" srcOrd="9" destOrd="0" presId="urn:microsoft.com/office/officeart/2005/8/layout/radial6"/>
    <dgm:cxn modelId="{60FE850C-1B9C-4731-852A-4518CE4CA33E}" type="presParOf" srcId="{EA81E270-03A8-47B0-8BCF-995774F62443}" destId="{1D5A7512-4C15-4BC1-B40B-A508FC1A19ED}" srcOrd="10" destOrd="0" presId="urn:microsoft.com/office/officeart/2005/8/layout/radial6"/>
    <dgm:cxn modelId="{D3B44187-42CD-49B6-B590-D5EDEA45C1F5}" type="presParOf" srcId="{EA81E270-03A8-47B0-8BCF-995774F62443}" destId="{EA8EB1A1-6F1C-4DD5-8CDB-083E65F72E0C}" srcOrd="11" destOrd="0" presId="urn:microsoft.com/office/officeart/2005/8/layout/radial6"/>
    <dgm:cxn modelId="{A841B50B-091D-4C51-B2D1-1CB917724E6D}" type="presParOf" srcId="{EA81E270-03A8-47B0-8BCF-995774F62443}" destId="{BE692D6E-E4DB-4EE9-AF5C-7EAE2F00ACC5}" srcOrd="12" destOrd="0" presId="urn:microsoft.com/office/officeart/2005/8/layout/radial6"/>
    <dgm:cxn modelId="{F4DA392A-1A7B-45DB-B295-9E5EDC454301}" type="presParOf" srcId="{EA81E270-03A8-47B0-8BCF-995774F62443}" destId="{666CE779-2AA2-4602-BE7E-4AA99F15D2A7}" srcOrd="13" destOrd="0" presId="urn:microsoft.com/office/officeart/2005/8/layout/radial6"/>
    <dgm:cxn modelId="{FF28678B-2CC0-44D9-A4D1-8FC8319F8397}" type="presParOf" srcId="{EA81E270-03A8-47B0-8BCF-995774F62443}" destId="{2C12F06B-8536-4370-BCF3-003E7FECC0C7}" srcOrd="14" destOrd="0" presId="urn:microsoft.com/office/officeart/2005/8/layout/radial6"/>
    <dgm:cxn modelId="{C396825D-1709-44E8-B854-03E4CBC69D76}" type="presParOf" srcId="{EA81E270-03A8-47B0-8BCF-995774F62443}" destId="{0A4FABFA-3C7C-4996-9269-B070D31A5496}" srcOrd="15"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43987A-1A2D-49B6-88FA-AC22FA1BC7C3}" type="datetimeFigureOut">
              <a:rPr lang="en-US" smtClean="0"/>
              <a:pPr/>
              <a:t>10/13/2017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5AD08B-1D22-422F-A12F-FEBF0FCB1F05}" type="slidenum">
              <a:rPr lang="en-US" smtClean="0"/>
              <a:pPr/>
              <a:t>‹#›</a:t>
            </a:fld>
            <a:endParaRPr lang="en-US"/>
          </a:p>
        </p:txBody>
      </p:sp>
    </p:spTree>
    <p:extLst>
      <p:ext uri="{BB962C8B-B14F-4D97-AF65-F5344CB8AC3E}">
        <p14:creationId xmlns:p14="http://schemas.microsoft.com/office/powerpoint/2010/main" xmlns="" val="7470359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KW"/>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FA3D64-8943-48B9-9C06-34E4C9D17B0B}" type="datetimeFigureOut">
              <a:rPr lang="ar-KW" smtClean="0"/>
              <a:pPr/>
              <a:t>23/01/1439</a:t>
            </a:fld>
            <a:endParaRPr lang="ar-KW"/>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KW"/>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KW"/>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KW"/>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E2FFF9A-93AB-457A-8DB5-4F33F5BF029B}" type="slidenum">
              <a:rPr lang="ar-KW" smtClean="0"/>
              <a:pPr/>
              <a:t>‹#›</a:t>
            </a:fld>
            <a:endParaRPr lang="ar-KW"/>
          </a:p>
        </p:txBody>
      </p:sp>
    </p:spTree>
    <p:extLst>
      <p:ext uri="{BB962C8B-B14F-4D97-AF65-F5344CB8AC3E}">
        <p14:creationId xmlns:p14="http://schemas.microsoft.com/office/powerpoint/2010/main" xmlns="" val="3627080326"/>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0968" name="Rectangle 8"/>
          <p:cNvSpPr>
            <a:spLocks noGrp="1" noChangeArrowheads="1"/>
          </p:cNvSpPr>
          <p:nvPr>
            <p:ph type="ctrTitle"/>
          </p:nvPr>
        </p:nvSpPr>
        <p:spPr>
          <a:xfrm>
            <a:off x="914400" y="2819400"/>
            <a:ext cx="10363200" cy="2057400"/>
          </a:xfrm>
        </p:spPr>
        <p:txBody>
          <a:bodyPr/>
          <a:lstStyle>
            <a:lvl1pPr algn="ctr">
              <a:defRPr smtClean="0">
                <a:solidFill>
                  <a:schemeClr val="accent4"/>
                </a:solidFill>
              </a:defRPr>
            </a:lvl1pPr>
          </a:lstStyle>
          <a:p>
            <a:r>
              <a:rPr lang="en-US" smtClean="0"/>
              <a:t>Click to edit Master title style</a:t>
            </a:r>
            <a:endParaRPr lang="en-US" dirty="0" smtClean="0"/>
          </a:p>
        </p:txBody>
      </p:sp>
      <p:sp>
        <p:nvSpPr>
          <p:cNvPr id="40969" name="Rectangle 9"/>
          <p:cNvSpPr>
            <a:spLocks noGrp="1" noChangeArrowheads="1"/>
          </p:cNvSpPr>
          <p:nvPr>
            <p:ph type="subTitle" idx="1"/>
          </p:nvPr>
        </p:nvSpPr>
        <p:spPr>
          <a:xfrm>
            <a:off x="1625600" y="381000"/>
            <a:ext cx="8534400" cy="914400"/>
          </a:xfrm>
        </p:spPr>
        <p:txBody>
          <a:bodyPr/>
          <a:lstStyle>
            <a:lvl1pPr marL="0" indent="0" algn="ctr">
              <a:buFontTx/>
              <a:buNone/>
              <a:defRPr sz="2400" smtClean="0">
                <a:solidFill>
                  <a:schemeClr val="accent4"/>
                </a:solidFill>
              </a:defRPr>
            </a:lvl1pPr>
          </a:lstStyle>
          <a:p>
            <a:r>
              <a:rPr lang="en-US" smtClean="0"/>
              <a:t>Click to edit Master subtitle style</a:t>
            </a:r>
            <a:endParaRPr lang="en-US" dirty="0" smtClean="0"/>
          </a:p>
        </p:txBody>
      </p:sp>
    </p:spTree>
    <p:extLst>
      <p:ext uri="{BB962C8B-B14F-4D97-AF65-F5344CB8AC3E}">
        <p14:creationId xmlns:p14="http://schemas.microsoft.com/office/powerpoint/2010/main" xmlns="" val="93395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0968"/>
                                        </p:tgtEl>
                                        <p:attrNameLst>
                                          <p:attrName>style.visibility</p:attrName>
                                        </p:attrNameLst>
                                      </p:cBhvr>
                                      <p:to>
                                        <p:strVal val="visible"/>
                                      </p:to>
                                    </p:set>
                                    <p:animEffect transition="in" filter="dissolve">
                                      <p:cBhvr>
                                        <p:cTn id="7" dur="500"/>
                                        <p:tgtEl>
                                          <p:spTgt spid="4096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0969">
                                            <p:txEl>
                                              <p:pRg st="0" end="0"/>
                                            </p:txEl>
                                          </p:spTgt>
                                        </p:tgtEl>
                                        <p:attrNameLst>
                                          <p:attrName>style.visibility</p:attrName>
                                        </p:attrNameLst>
                                      </p:cBhvr>
                                      <p:to>
                                        <p:strVal val="visible"/>
                                      </p:to>
                                    </p:set>
                                    <p:animEffect transition="in" filter="dissolve">
                                      <p:cBhvr>
                                        <p:cTn id="11" dur="500"/>
                                        <p:tgtEl>
                                          <p:spTgt spid="409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8" grpId="0" autoUpdateAnimBg="0"/>
      <p:bldP spid="40969"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40969"/>
                        </p:tgtEl>
                        <p:attrNameLst>
                          <p:attrName>style.visibility</p:attrName>
                        </p:attrNameLst>
                      </p:cBhvr>
                      <p:to>
                        <p:strVal val="visible"/>
                      </p:to>
                    </p:set>
                    <p:animEffect transition="in" filter="dissolve">
                      <p:cBhvr>
                        <p:cTn dur="500"/>
                        <p:tgtEl>
                          <p:spTgt spid="40969"/>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0"/>
          <p:cNvSpPr>
            <a:spLocks noGrp="1" noChangeArrowheads="1"/>
          </p:cNvSpPr>
          <p:nvPr>
            <p:ph type="dt" sz="half" idx="10"/>
          </p:nvPr>
        </p:nvSpPr>
        <p:spPr>
          <a:ln/>
        </p:spPr>
        <p:txBody>
          <a:bodyPr/>
          <a:lstStyle>
            <a:lvl1pPr>
              <a:defRPr/>
            </a:lvl1pPr>
          </a:lstStyle>
          <a:p>
            <a:fld id="{538085A2-2E58-463B-A06D-131F3592A8DF}" type="datetime3">
              <a:rPr lang="en-US" smtClean="0">
                <a:solidFill>
                  <a:prstClr val="black">
                    <a:tint val="75000"/>
                  </a:prstClr>
                </a:solidFill>
              </a:rPr>
              <a:pPr/>
              <a:t>13 October 2017</a:t>
            </a:fld>
            <a:endParaRPr lang="ar-KW">
              <a:solidFill>
                <a:prstClr val="black">
                  <a:tint val="75000"/>
                </a:prstClr>
              </a:solidFill>
            </a:endParaRPr>
          </a:p>
        </p:txBody>
      </p:sp>
      <p:sp>
        <p:nvSpPr>
          <p:cNvPr id="5"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6"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8877883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76200"/>
            <a:ext cx="2743200" cy="5867400"/>
          </a:xfrm>
        </p:spPr>
        <p:txBody>
          <a:bodyPr vert="eaVert"/>
          <a:lstStyle>
            <a:lvl1pPr>
              <a:defRPr>
                <a:solidFill>
                  <a:schemeClr val="accent4"/>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76200"/>
            <a:ext cx="8026400" cy="5867400"/>
          </a:xfrm>
        </p:spPr>
        <p:txBody>
          <a:bodyPr vert="eaVert"/>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0"/>
          <p:cNvSpPr>
            <a:spLocks noGrp="1" noChangeArrowheads="1"/>
          </p:cNvSpPr>
          <p:nvPr>
            <p:ph type="dt" sz="half" idx="10"/>
          </p:nvPr>
        </p:nvSpPr>
        <p:spPr>
          <a:ln/>
        </p:spPr>
        <p:txBody>
          <a:bodyPr/>
          <a:lstStyle>
            <a:lvl1pPr>
              <a:defRPr/>
            </a:lvl1pPr>
          </a:lstStyle>
          <a:p>
            <a:fld id="{14043423-BC95-4691-939F-359730C21B7D}" type="datetime3">
              <a:rPr lang="en-US" smtClean="0">
                <a:solidFill>
                  <a:prstClr val="black">
                    <a:tint val="75000"/>
                  </a:prstClr>
                </a:solidFill>
              </a:rPr>
              <a:pPr/>
              <a:t>13 October 2017</a:t>
            </a:fld>
            <a:endParaRPr lang="ar-KW">
              <a:solidFill>
                <a:prstClr val="black">
                  <a:tint val="75000"/>
                </a:prstClr>
              </a:solidFill>
            </a:endParaRPr>
          </a:p>
        </p:txBody>
      </p:sp>
      <p:sp>
        <p:nvSpPr>
          <p:cNvPr id="5"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6"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420274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9042400" cy="1066800"/>
          </a:xfrm>
        </p:spPr>
        <p:txBody>
          <a:bodyPr/>
          <a:lstStyle>
            <a:lvl1pPr>
              <a:defRPr>
                <a:solidFill>
                  <a:schemeClr val="accent4"/>
                </a:solidFill>
              </a:defRPr>
            </a:lvl1pPr>
          </a:lstStyle>
          <a:p>
            <a:r>
              <a:rPr lang="en-US" smtClean="0"/>
              <a:t>Click to edit Master title style</a:t>
            </a:r>
            <a:endParaRPr lang="en-US" dirty="0"/>
          </a:p>
        </p:txBody>
      </p:sp>
      <p:sp>
        <p:nvSpPr>
          <p:cNvPr id="3" name="Text Placeholder 2"/>
          <p:cNvSpPr>
            <a:spLocks noGrp="1"/>
          </p:cNvSpPr>
          <p:nvPr>
            <p:ph type="body" sz="half" idx="1"/>
          </p:nvPr>
        </p:nvSpPr>
        <p:spPr>
          <a:xfrm>
            <a:off x="609600" y="1219200"/>
            <a:ext cx="10972800" cy="2286000"/>
          </a:xfrm>
        </p:spPr>
        <p:txBody>
          <a:bodyPr/>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09600" y="3657600"/>
            <a:ext cx="10972800" cy="2286000"/>
          </a:xfrm>
        </p:spPr>
        <p:txBody>
          <a:bodyPr/>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10"/>
          <p:cNvSpPr>
            <a:spLocks noGrp="1" noChangeArrowheads="1"/>
          </p:cNvSpPr>
          <p:nvPr>
            <p:ph type="dt" sz="half" idx="10"/>
          </p:nvPr>
        </p:nvSpPr>
        <p:spPr>
          <a:ln/>
        </p:spPr>
        <p:txBody>
          <a:bodyPr/>
          <a:lstStyle>
            <a:lvl1pPr>
              <a:defRPr/>
            </a:lvl1pPr>
          </a:lstStyle>
          <a:p>
            <a:fld id="{CDB129BB-D4F6-494F-8957-BC8FA61D1251}" type="datetime3">
              <a:rPr lang="en-US" smtClean="0">
                <a:solidFill>
                  <a:prstClr val="black">
                    <a:tint val="75000"/>
                  </a:prstClr>
                </a:solidFill>
              </a:rPr>
              <a:pPr/>
              <a:t>13 October 2017</a:t>
            </a:fld>
            <a:endParaRPr lang="ar-KW">
              <a:solidFill>
                <a:prstClr val="black">
                  <a:tint val="75000"/>
                </a:prstClr>
              </a:solidFill>
            </a:endParaRPr>
          </a:p>
        </p:txBody>
      </p:sp>
      <p:sp>
        <p:nvSpPr>
          <p:cNvPr id="6"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7"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900149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9042400" cy="1066800"/>
          </a:xfrm>
        </p:spPr>
        <p:txBody>
          <a:bodyPr/>
          <a:lstStyle>
            <a:lvl1pPr>
              <a:defRPr>
                <a:solidFill>
                  <a:schemeClr val="accent4"/>
                </a:solidFill>
              </a:defRPr>
            </a:lvl1pPr>
          </a:lstStyle>
          <a:p>
            <a:r>
              <a:rPr lang="en-US" smtClean="0"/>
              <a:t>Click to edit Master title style</a:t>
            </a:r>
            <a:endParaRPr lang="en-US" dirty="0"/>
          </a:p>
        </p:txBody>
      </p:sp>
      <p:sp>
        <p:nvSpPr>
          <p:cNvPr id="3" name="Text Placeholder 2"/>
          <p:cNvSpPr>
            <a:spLocks noGrp="1"/>
          </p:cNvSpPr>
          <p:nvPr>
            <p:ph type="body" sz="half" idx="1"/>
          </p:nvPr>
        </p:nvSpPr>
        <p:spPr>
          <a:xfrm>
            <a:off x="609600" y="1219200"/>
            <a:ext cx="5384800" cy="4724400"/>
          </a:xfrm>
        </p:spPr>
        <p:txBody>
          <a:bodyPr/>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lipArt Placeholder 3"/>
          <p:cNvSpPr>
            <a:spLocks noGrp="1"/>
          </p:cNvSpPr>
          <p:nvPr>
            <p:ph type="clipArt" sz="half" idx="2"/>
          </p:nvPr>
        </p:nvSpPr>
        <p:spPr>
          <a:xfrm>
            <a:off x="6197600" y="1219200"/>
            <a:ext cx="5384800" cy="4724400"/>
          </a:xfrm>
        </p:spPr>
        <p:txBody>
          <a:bodyPr/>
          <a:lstStyle>
            <a:lvl1pPr>
              <a:defRPr>
                <a:solidFill>
                  <a:schemeClr val="accent4"/>
                </a:solidFill>
              </a:defRPr>
            </a:lvl1pPr>
          </a:lstStyle>
          <a:p>
            <a:pPr lvl="0"/>
            <a:r>
              <a:rPr lang="en-US" noProof="0" smtClean="0"/>
              <a:t>Click icon to add online image</a:t>
            </a:r>
            <a:endParaRPr lang="en-US" noProof="0" dirty="0" smtClean="0"/>
          </a:p>
        </p:txBody>
      </p:sp>
      <p:sp>
        <p:nvSpPr>
          <p:cNvPr id="5" name="Rectangle 10"/>
          <p:cNvSpPr>
            <a:spLocks noGrp="1" noChangeArrowheads="1"/>
          </p:cNvSpPr>
          <p:nvPr>
            <p:ph type="dt" sz="half" idx="10"/>
          </p:nvPr>
        </p:nvSpPr>
        <p:spPr>
          <a:ln/>
        </p:spPr>
        <p:txBody>
          <a:bodyPr/>
          <a:lstStyle>
            <a:lvl1pPr>
              <a:defRPr/>
            </a:lvl1pPr>
          </a:lstStyle>
          <a:p>
            <a:fld id="{4230686A-D5BE-430C-BABE-7F36946D5009}" type="datetime3">
              <a:rPr lang="en-US" smtClean="0">
                <a:solidFill>
                  <a:prstClr val="black">
                    <a:tint val="75000"/>
                  </a:prstClr>
                </a:solidFill>
              </a:rPr>
              <a:pPr/>
              <a:t>13 October 2017</a:t>
            </a:fld>
            <a:endParaRPr lang="ar-KW">
              <a:solidFill>
                <a:prstClr val="black">
                  <a:tint val="75000"/>
                </a:prstClr>
              </a:solidFill>
            </a:endParaRPr>
          </a:p>
        </p:txBody>
      </p:sp>
      <p:sp>
        <p:nvSpPr>
          <p:cNvPr id="6"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7"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321777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a:xfrm>
            <a:off x="2"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4"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sp>
        <p:nvSpPr>
          <p:cNvPr id="2" name="Title 1"/>
          <p:cNvSpPr>
            <a:spLocks noGrp="1"/>
          </p:cNvSpPr>
          <p:nvPr>
            <p:ph type="ctrTitle"/>
          </p:nvPr>
        </p:nvSpPr>
        <p:spPr>
          <a:xfrm>
            <a:off x="2429305" y="1600205"/>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20"/>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E9F332CA-CF14-4AFF-8773-72FD10D4BE0F}" type="datetime3">
              <a:rPr lang="en-US" smtClean="0"/>
              <a:pPr/>
              <a:t>13 October 2017</a:t>
            </a:fld>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Day 1</a:t>
            </a:r>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xmlns="" val="14871661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27F8584-7C51-43D7-8B1F-C30FABF2704B}"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9462778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B693FD6D-0977-44C2-A1E1-B3822256AC8D}"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1"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2" y="4260001"/>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xmlns="" val="11510735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59B555-87ED-48A2-8ECC-DE590C937F42}"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7517035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11"/>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9"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9"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B027D9A-5A67-485E-A7D6-95E4A502E3A2}" type="datetime3">
              <a:rPr lang="en-US" smtClean="0">
                <a:solidFill>
                  <a:prstClr val="black">
                    <a:tint val="75000"/>
                  </a:prstClr>
                </a:solidFill>
              </a:rPr>
              <a:pPr/>
              <a:t>13 October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1747955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22F3E2-5C38-49F2-AE5C-6F5B52714517}" type="datetime3">
              <a:rPr lang="en-US" smtClean="0">
                <a:solidFill>
                  <a:prstClr val="black">
                    <a:tint val="75000"/>
                  </a:prstClr>
                </a:solidFill>
              </a:rPr>
              <a:pPr/>
              <a:t>13 October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5382045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accent4"/>
                </a:solidFill>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0"/>
          <p:cNvSpPr>
            <a:spLocks noGrp="1" noChangeArrowheads="1"/>
          </p:cNvSpPr>
          <p:nvPr>
            <p:ph type="dt" sz="half" idx="10"/>
          </p:nvPr>
        </p:nvSpPr>
        <p:spPr>
          <a:ln/>
        </p:spPr>
        <p:txBody>
          <a:bodyPr/>
          <a:lstStyle>
            <a:lvl1pPr>
              <a:defRPr/>
            </a:lvl1pPr>
          </a:lstStyle>
          <a:p>
            <a:fld id="{F023616E-2ADE-4C1D-8B94-3A0E12F7EB6D}" type="datetime3">
              <a:rPr lang="en-US" smtClean="0">
                <a:solidFill>
                  <a:prstClr val="black">
                    <a:tint val="75000"/>
                  </a:prstClr>
                </a:solidFill>
              </a:rPr>
              <a:pPr/>
              <a:t>13 October 2017</a:t>
            </a:fld>
            <a:endParaRPr lang="ar-KW">
              <a:solidFill>
                <a:prstClr val="black">
                  <a:tint val="75000"/>
                </a:prstClr>
              </a:solidFill>
            </a:endParaRPr>
          </a:p>
        </p:txBody>
      </p:sp>
      <p:sp>
        <p:nvSpPr>
          <p:cNvPr id="5"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6"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075203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p:txBody>
          <a:bodyPr/>
          <a:lstStyle/>
          <a:p>
            <a:fld id="{C8B92CB8-C956-4A67-A945-74E4485449C4}" type="datetime3">
              <a:rPr lang="en-US" smtClean="0">
                <a:solidFill>
                  <a:prstClr val="black">
                    <a:tint val="75000"/>
                  </a:prstClr>
                </a:solidFill>
              </a:rPr>
              <a:pPr/>
              <a:t>13 October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4627787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391F49-B084-45AB-9CD5-9D22EE1438EB}"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642845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a:xfrm>
            <a:off x="4876802"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6CF923-FA8C-4D2A-88C1-004CBA306203}"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551309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A5AC87-15AE-4DB9-841C-17B374AB91D2}"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977320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9"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2"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4A5FD5C-BFA0-47B6-938B-7B97AE43DB77}"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6308574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1" name="Rectangle 10"/>
          <p:cNvSpPr/>
          <p:nvPr/>
        </p:nvSpPr>
        <p:spPr>
          <a:xfrm>
            <a:off x="1"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2"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solidFill>
                <a:srgbClr val="465562"/>
              </a:solidFill>
            </a:endParaRPr>
          </a:p>
        </p:txBody>
      </p:sp>
      <p:sp>
        <p:nvSpPr>
          <p:cNvPr id="2" name="Title 1"/>
          <p:cNvSpPr>
            <a:spLocks noGrp="1"/>
          </p:cNvSpPr>
          <p:nvPr>
            <p:ph type="ctrTitle"/>
          </p:nvPr>
        </p:nvSpPr>
        <p:spPr>
          <a:xfrm>
            <a:off x="2429304" y="1600203"/>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18"/>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E9F332CA-CF14-4AFF-8773-72FD10D4BE0F}" type="datetime3">
              <a:rPr lang="en-US" smtClean="0">
                <a:solidFill>
                  <a:srgbClr val="FFFFFF"/>
                </a:solidFill>
              </a:rPr>
              <a:pPr/>
              <a:t>13 October 2017</a:t>
            </a:fld>
            <a:endParaRPr>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Day 1</a:t>
            </a:r>
            <a:endParaRPr>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solidFill>
                  <a:srgbClr val="FFFFFF"/>
                </a:solidFill>
              </a:rPr>
              <a:pPr/>
              <a:t>‹#›</a:t>
            </a:fld>
            <a:endParaRPr>
              <a:solidFill>
                <a:srgbClr val="FFFFFF"/>
              </a:solidFill>
            </a:endParaRPr>
          </a:p>
        </p:txBody>
      </p:sp>
    </p:spTree>
    <p:extLst>
      <p:ext uri="{BB962C8B-B14F-4D97-AF65-F5344CB8AC3E}">
        <p14:creationId xmlns:p14="http://schemas.microsoft.com/office/powerpoint/2010/main" xmlns="" val="3707405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27F8584-7C51-43D7-8B1F-C30FABF2704B}"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0378735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endParaRPr>
              <a:solidFill>
                <a:srgbClr val="465562"/>
              </a:solidFill>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B693FD6D-0977-44C2-A1E1-B3822256AC8D}"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0"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9"/>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xmlns="" val="14074256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59B555-87ED-48A2-8ECC-DE590C937F42}"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7627271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09"/>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B027D9A-5A67-485E-A7D6-95E4A502E3A2}" type="datetime3">
              <a:rPr lang="en-US" smtClean="0">
                <a:solidFill>
                  <a:prstClr val="black">
                    <a:tint val="75000"/>
                  </a:prstClr>
                </a:solidFill>
              </a:rPr>
              <a:pPr/>
              <a:t>13 October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9425254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solidFill>
                  <a:schemeClr val="accent4"/>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accent4"/>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10"/>
          <p:cNvSpPr>
            <a:spLocks noGrp="1" noChangeArrowheads="1"/>
          </p:cNvSpPr>
          <p:nvPr>
            <p:ph type="dt" sz="half" idx="10"/>
          </p:nvPr>
        </p:nvSpPr>
        <p:spPr>
          <a:ln/>
        </p:spPr>
        <p:txBody>
          <a:bodyPr/>
          <a:lstStyle>
            <a:lvl1pPr>
              <a:defRPr/>
            </a:lvl1pPr>
          </a:lstStyle>
          <a:p>
            <a:fld id="{07387758-DE39-4ADC-9C27-3C66BEFDD0FB}" type="datetime3">
              <a:rPr lang="en-US" smtClean="0">
                <a:solidFill>
                  <a:prstClr val="black">
                    <a:tint val="75000"/>
                  </a:prstClr>
                </a:solidFill>
              </a:rPr>
              <a:pPr/>
              <a:t>13 October 2017</a:t>
            </a:fld>
            <a:endParaRPr lang="ar-KW">
              <a:solidFill>
                <a:prstClr val="black">
                  <a:tint val="75000"/>
                </a:prstClr>
              </a:solidFill>
            </a:endParaRPr>
          </a:p>
        </p:txBody>
      </p:sp>
      <p:sp>
        <p:nvSpPr>
          <p:cNvPr id="5"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6"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8018523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F22F3E2-5C38-49F2-AE5C-6F5B52714517}" type="datetime3">
              <a:rPr lang="en-US" smtClean="0">
                <a:solidFill>
                  <a:prstClr val="black">
                    <a:tint val="75000"/>
                  </a:prstClr>
                </a:solidFill>
              </a:rPr>
              <a:pPr/>
              <a:t>13 October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4385619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 name="Date Placeholder 1"/>
          <p:cNvSpPr>
            <a:spLocks noGrp="1"/>
          </p:cNvSpPr>
          <p:nvPr>
            <p:ph type="dt" sz="half" idx="10"/>
          </p:nvPr>
        </p:nvSpPr>
        <p:spPr/>
        <p:txBody>
          <a:bodyPr/>
          <a:lstStyle/>
          <a:p>
            <a:fld id="{C8B92CB8-C956-4A67-A945-74E4485449C4}" type="datetime3">
              <a:rPr lang="en-US" smtClean="0">
                <a:solidFill>
                  <a:prstClr val="black">
                    <a:tint val="75000"/>
                  </a:prstClr>
                </a:solidFill>
              </a:rPr>
              <a:pPr/>
              <a:t>13 October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9087907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7391F49-B084-45AB-9CD5-9D22EE1438EB}"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9425282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4876801"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86CF923-FA8C-4D2A-88C1-004CBA306203}"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801110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4A5AC87-15AE-4DB9-841C-17B374AB91D2}"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8198810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8"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solidFill>
                <a:srgbClr val="465562"/>
              </a:solidFill>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1"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4A5FD5C-BFA0-47B6-938B-7B97AE43DB77}"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8516609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609600" y="1219200"/>
            <a:ext cx="5384800" cy="4724400"/>
          </a:xfrm>
        </p:spPr>
        <p:txBody>
          <a:bodyPr/>
          <a:lstStyle>
            <a:lvl1pPr>
              <a:defRPr sz="2800">
                <a:solidFill>
                  <a:schemeClr val="accent4"/>
                </a:solidFill>
              </a:defRPr>
            </a:lvl1pPr>
            <a:lvl2pPr>
              <a:defRPr sz="2400">
                <a:solidFill>
                  <a:schemeClr val="accent4"/>
                </a:solidFill>
              </a:defRPr>
            </a:lvl2pPr>
            <a:lvl3pPr>
              <a:defRPr sz="2000">
                <a:solidFill>
                  <a:schemeClr val="accent4"/>
                </a:solidFill>
              </a:defRPr>
            </a:lvl3pPr>
            <a:lvl4pPr>
              <a:defRPr sz="1800">
                <a:solidFill>
                  <a:schemeClr val="accent4"/>
                </a:solidFill>
              </a:defRPr>
            </a:lvl4pPr>
            <a:lvl5pPr>
              <a:defRPr sz="1800">
                <a:solidFill>
                  <a:schemeClr val="accent4"/>
                </a:solidFill>
              </a:defRPr>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219200"/>
            <a:ext cx="5384800" cy="4724400"/>
          </a:xfrm>
        </p:spPr>
        <p:txBody>
          <a:bodyPr/>
          <a:lstStyle>
            <a:lvl1pPr>
              <a:defRPr sz="2800">
                <a:solidFill>
                  <a:schemeClr val="accent4"/>
                </a:solidFill>
              </a:defRPr>
            </a:lvl1pPr>
            <a:lvl2pPr>
              <a:defRPr sz="2400">
                <a:solidFill>
                  <a:schemeClr val="accent4"/>
                </a:solidFill>
              </a:defRPr>
            </a:lvl2pPr>
            <a:lvl3pPr>
              <a:defRPr sz="2000">
                <a:solidFill>
                  <a:schemeClr val="accent4"/>
                </a:solidFill>
              </a:defRPr>
            </a:lvl3pPr>
            <a:lvl4pPr>
              <a:defRPr sz="1800">
                <a:solidFill>
                  <a:schemeClr val="accent4"/>
                </a:solidFill>
              </a:defRPr>
            </a:lvl4pPr>
            <a:lvl5pPr>
              <a:defRPr sz="1800">
                <a:solidFill>
                  <a:schemeClr val="accent4"/>
                </a:solidFill>
              </a:defRPr>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10"/>
          <p:cNvSpPr>
            <a:spLocks noGrp="1" noChangeArrowheads="1"/>
          </p:cNvSpPr>
          <p:nvPr>
            <p:ph type="dt" sz="half" idx="10"/>
          </p:nvPr>
        </p:nvSpPr>
        <p:spPr>
          <a:ln/>
        </p:spPr>
        <p:txBody>
          <a:bodyPr/>
          <a:lstStyle>
            <a:lvl1pPr>
              <a:defRPr/>
            </a:lvl1pPr>
          </a:lstStyle>
          <a:p>
            <a:fld id="{070FC1F9-EB1C-4551-B9B0-6347E5727451}" type="datetime3">
              <a:rPr lang="en-US" smtClean="0">
                <a:solidFill>
                  <a:prstClr val="black">
                    <a:tint val="75000"/>
                  </a:prstClr>
                </a:solidFill>
              </a:rPr>
              <a:pPr/>
              <a:t>13 October 2017</a:t>
            </a:fld>
            <a:endParaRPr lang="ar-KW">
              <a:solidFill>
                <a:prstClr val="black">
                  <a:tint val="75000"/>
                </a:prstClr>
              </a:solidFill>
            </a:endParaRPr>
          </a:p>
        </p:txBody>
      </p:sp>
      <p:sp>
        <p:nvSpPr>
          <p:cNvPr id="6"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7"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9739414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solidFill>
                  <a:schemeClr val="accent4"/>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solidFill>
                  <a:schemeClr val="accent4"/>
                </a:solidFill>
              </a:defRPr>
            </a:lvl1pPr>
            <a:lvl2pPr>
              <a:defRPr sz="2000">
                <a:solidFill>
                  <a:schemeClr val="accent4"/>
                </a:solidFill>
              </a:defRPr>
            </a:lvl2pPr>
            <a:lvl3pPr>
              <a:defRPr sz="1800">
                <a:solidFill>
                  <a:schemeClr val="accent4"/>
                </a:solidFill>
              </a:defRPr>
            </a:lvl3pPr>
            <a:lvl4pPr>
              <a:defRPr sz="1600">
                <a:solidFill>
                  <a:schemeClr val="accent4"/>
                </a:solidFill>
              </a:defRPr>
            </a:lvl4pPr>
            <a:lvl5pPr>
              <a:defRPr sz="1600">
                <a:solidFill>
                  <a:schemeClr val="accent4"/>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solidFill>
                  <a:schemeClr val="accent4"/>
                </a:solidFill>
              </a:defRPr>
            </a:lvl1pPr>
            <a:lvl2pPr>
              <a:defRPr sz="2000">
                <a:solidFill>
                  <a:schemeClr val="accent4"/>
                </a:solidFill>
              </a:defRPr>
            </a:lvl2pPr>
            <a:lvl3pPr>
              <a:defRPr sz="1800">
                <a:solidFill>
                  <a:schemeClr val="accent4"/>
                </a:solidFill>
              </a:defRPr>
            </a:lvl3pPr>
            <a:lvl4pPr>
              <a:defRPr sz="1600">
                <a:solidFill>
                  <a:schemeClr val="accent4"/>
                </a:solidFill>
              </a:defRPr>
            </a:lvl4pPr>
            <a:lvl5pPr>
              <a:defRPr sz="1600">
                <a:solidFill>
                  <a:schemeClr val="accent4"/>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0"/>
          <p:cNvSpPr>
            <a:spLocks noGrp="1" noChangeArrowheads="1"/>
          </p:cNvSpPr>
          <p:nvPr>
            <p:ph type="dt" sz="half" idx="10"/>
          </p:nvPr>
        </p:nvSpPr>
        <p:spPr>
          <a:ln/>
        </p:spPr>
        <p:txBody>
          <a:bodyPr/>
          <a:lstStyle>
            <a:lvl1pPr>
              <a:defRPr/>
            </a:lvl1pPr>
          </a:lstStyle>
          <a:p>
            <a:fld id="{930962D8-2F62-4B8D-86AC-E9E0CAAF5FB5}" type="datetime3">
              <a:rPr lang="en-US" smtClean="0">
                <a:solidFill>
                  <a:prstClr val="black">
                    <a:tint val="75000"/>
                  </a:prstClr>
                </a:solidFill>
              </a:rPr>
              <a:pPr/>
              <a:t>13 October 2017</a:t>
            </a:fld>
            <a:endParaRPr lang="ar-KW">
              <a:solidFill>
                <a:prstClr val="black">
                  <a:tint val="75000"/>
                </a:prstClr>
              </a:solidFill>
            </a:endParaRPr>
          </a:p>
        </p:txBody>
      </p:sp>
      <p:sp>
        <p:nvSpPr>
          <p:cNvPr id="8"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9"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4193335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4"/>
                </a:solidFill>
              </a:defRPr>
            </a:lvl1pPr>
          </a:lstStyle>
          <a:p>
            <a:r>
              <a:rPr lang="en-US" smtClean="0"/>
              <a:t>Click to edit Master title style</a:t>
            </a:r>
            <a:endParaRPr lang="en-US" dirty="0"/>
          </a:p>
        </p:txBody>
      </p:sp>
      <p:sp>
        <p:nvSpPr>
          <p:cNvPr id="3" name="Rectangle 10"/>
          <p:cNvSpPr>
            <a:spLocks noGrp="1" noChangeArrowheads="1"/>
          </p:cNvSpPr>
          <p:nvPr>
            <p:ph type="dt" sz="half" idx="10"/>
          </p:nvPr>
        </p:nvSpPr>
        <p:spPr>
          <a:ln/>
        </p:spPr>
        <p:txBody>
          <a:bodyPr/>
          <a:lstStyle>
            <a:lvl1pPr>
              <a:defRPr/>
            </a:lvl1pPr>
          </a:lstStyle>
          <a:p>
            <a:fld id="{151EEA3D-0082-43F9-B0B9-AE36ED00F590}" type="datetime3">
              <a:rPr lang="en-US" smtClean="0">
                <a:solidFill>
                  <a:prstClr val="black">
                    <a:tint val="75000"/>
                  </a:prstClr>
                </a:solidFill>
              </a:rPr>
              <a:pPr/>
              <a:t>13 October 2017</a:t>
            </a:fld>
            <a:endParaRPr lang="ar-KW">
              <a:solidFill>
                <a:prstClr val="black">
                  <a:tint val="75000"/>
                </a:prstClr>
              </a:solidFill>
            </a:endParaRPr>
          </a:p>
        </p:txBody>
      </p:sp>
      <p:sp>
        <p:nvSpPr>
          <p:cNvPr id="4"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5"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0363708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fld id="{26C088B6-3874-4686-964D-80836DE539BF}" type="datetime3">
              <a:rPr lang="en-US" smtClean="0">
                <a:solidFill>
                  <a:prstClr val="black">
                    <a:tint val="75000"/>
                  </a:prstClr>
                </a:solidFill>
              </a:rPr>
              <a:pPr/>
              <a:t>13 October 2017</a:t>
            </a:fld>
            <a:endParaRPr lang="ar-KW">
              <a:solidFill>
                <a:prstClr val="black">
                  <a:tint val="75000"/>
                </a:prstClr>
              </a:solidFill>
            </a:endParaRPr>
          </a:p>
        </p:txBody>
      </p:sp>
      <p:sp>
        <p:nvSpPr>
          <p:cNvPr id="3"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4"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7882821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lstStyle>
            <a:lvl1pPr algn="l">
              <a:defRPr sz="2000" b="1">
                <a:solidFill>
                  <a:schemeClr val="accent4"/>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766733" y="273055"/>
            <a:ext cx="6815667" cy="5853113"/>
          </a:xfrm>
        </p:spPr>
        <p:txBody>
          <a:bodyPr/>
          <a:lstStyle>
            <a:lvl1pPr>
              <a:defRPr sz="3200">
                <a:solidFill>
                  <a:schemeClr val="accent4"/>
                </a:solidFill>
              </a:defRPr>
            </a:lvl1pPr>
            <a:lvl2pPr>
              <a:defRPr sz="2800">
                <a:solidFill>
                  <a:schemeClr val="accent4"/>
                </a:solidFill>
              </a:defRPr>
            </a:lvl2pPr>
            <a:lvl3pPr>
              <a:defRPr sz="2400">
                <a:solidFill>
                  <a:schemeClr val="accent4"/>
                </a:solidFill>
              </a:defRPr>
            </a:lvl3pPr>
            <a:lvl4pPr>
              <a:defRPr sz="2000">
                <a:solidFill>
                  <a:schemeClr val="accent4"/>
                </a:solidFill>
              </a:defRPr>
            </a:lvl4pPr>
            <a:lvl5pPr>
              <a:defRPr sz="2000">
                <a:solidFill>
                  <a:schemeClr val="accent4"/>
                </a:solidFill>
              </a:defRPr>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solidFill>
                  <a:schemeClr val="accent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10"/>
          <p:cNvSpPr>
            <a:spLocks noGrp="1" noChangeArrowheads="1"/>
          </p:cNvSpPr>
          <p:nvPr>
            <p:ph type="dt" sz="half" idx="10"/>
          </p:nvPr>
        </p:nvSpPr>
        <p:spPr>
          <a:ln/>
        </p:spPr>
        <p:txBody>
          <a:bodyPr/>
          <a:lstStyle>
            <a:lvl1pPr>
              <a:defRPr/>
            </a:lvl1pPr>
          </a:lstStyle>
          <a:p>
            <a:fld id="{48AE5129-10E3-40D2-BFE2-D4C597D2BBE0}" type="datetime3">
              <a:rPr lang="en-US" smtClean="0">
                <a:solidFill>
                  <a:prstClr val="black">
                    <a:tint val="75000"/>
                  </a:prstClr>
                </a:solidFill>
              </a:rPr>
              <a:pPr/>
              <a:t>13 October 2017</a:t>
            </a:fld>
            <a:endParaRPr lang="ar-KW">
              <a:solidFill>
                <a:prstClr val="black">
                  <a:tint val="75000"/>
                </a:prstClr>
              </a:solidFill>
            </a:endParaRPr>
          </a:p>
        </p:txBody>
      </p:sp>
      <p:sp>
        <p:nvSpPr>
          <p:cNvPr id="6"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7"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9202984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solidFill>
                  <a:schemeClr val="accent4"/>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solidFill>
                  <a:schemeClr val="accent4"/>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solidFill>
                  <a:schemeClr val="accent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10"/>
          <p:cNvSpPr>
            <a:spLocks noGrp="1" noChangeArrowheads="1"/>
          </p:cNvSpPr>
          <p:nvPr>
            <p:ph type="dt" sz="half" idx="10"/>
          </p:nvPr>
        </p:nvSpPr>
        <p:spPr>
          <a:ln/>
        </p:spPr>
        <p:txBody>
          <a:bodyPr/>
          <a:lstStyle>
            <a:lvl1pPr>
              <a:defRPr/>
            </a:lvl1pPr>
          </a:lstStyle>
          <a:p>
            <a:fld id="{91F4B672-44D0-481F-A964-4417A0D3FBCA}" type="datetime3">
              <a:rPr lang="en-US" smtClean="0">
                <a:solidFill>
                  <a:prstClr val="black">
                    <a:tint val="75000"/>
                  </a:prstClr>
                </a:solidFill>
              </a:rPr>
              <a:pPr/>
              <a:t>13 October 2017</a:t>
            </a:fld>
            <a:endParaRPr lang="ar-KW">
              <a:solidFill>
                <a:prstClr val="black">
                  <a:tint val="75000"/>
                </a:prstClr>
              </a:solidFill>
            </a:endParaRPr>
          </a:p>
        </p:txBody>
      </p:sp>
      <p:sp>
        <p:nvSpPr>
          <p:cNvPr id="6" name="Rectangle 11"/>
          <p:cNvSpPr>
            <a:spLocks noGrp="1" noChangeArrowheads="1"/>
          </p:cNvSpPr>
          <p:nvPr>
            <p:ph type="ftr" sz="quarter" idx="11"/>
          </p:nvPr>
        </p:nvSpPr>
        <p:spPr>
          <a:ln/>
        </p:spPr>
        <p:txBody>
          <a:bodyPr/>
          <a:lstStyle>
            <a:lvl1pPr>
              <a:defRPr/>
            </a:lvl1pPr>
          </a:lstStyle>
          <a:p>
            <a:r>
              <a:rPr lang="en-US" smtClean="0">
                <a:solidFill>
                  <a:prstClr val="black">
                    <a:tint val="75000"/>
                  </a:prstClr>
                </a:solidFill>
              </a:rPr>
              <a:t>Day 1</a:t>
            </a:r>
            <a:endParaRPr lang="ar-KW">
              <a:solidFill>
                <a:prstClr val="black">
                  <a:tint val="75000"/>
                </a:prstClr>
              </a:solidFill>
            </a:endParaRPr>
          </a:p>
        </p:txBody>
      </p:sp>
      <p:sp>
        <p:nvSpPr>
          <p:cNvPr id="7" name="Rectangle 12"/>
          <p:cNvSpPr>
            <a:spLocks noGrp="1" noChangeArrowheads="1"/>
          </p:cNvSpPr>
          <p:nvPr>
            <p:ph type="sldNum" sz="quarter" idx="12"/>
          </p:nvPr>
        </p:nvSpPr>
        <p:spPr>
          <a:ln/>
        </p:spPr>
        <p:txBody>
          <a:bodyPr/>
          <a:lstStyle>
            <a:lvl1pPr>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7113207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609600" y="76200"/>
            <a:ext cx="9042400" cy="1066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dirty="0" smtClean="0"/>
          </a:p>
        </p:txBody>
      </p:sp>
      <p:sp>
        <p:nvSpPr>
          <p:cNvPr id="1033" name="Rectangle 9"/>
          <p:cNvSpPr>
            <a:spLocks noGrp="1" noChangeArrowheads="1"/>
          </p:cNvSpPr>
          <p:nvPr>
            <p:ph type="body" idx="1"/>
          </p:nvPr>
        </p:nvSpPr>
        <p:spPr bwMode="auto">
          <a:xfrm>
            <a:off x="609600" y="1219200"/>
            <a:ext cx="109728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4" name="Rectangle 10"/>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a:latin typeface="Times New Roman" pitchFamily="18" charset="0"/>
              </a:defRPr>
            </a:lvl1pPr>
          </a:lstStyle>
          <a:p>
            <a:fld id="{EFE693FD-C023-45A7-90BF-3EBC9450E285}" type="datetime3">
              <a:rPr lang="en-US" smtClean="0">
                <a:solidFill>
                  <a:prstClr val="black">
                    <a:tint val="75000"/>
                  </a:prstClr>
                </a:solidFill>
              </a:rPr>
              <a:pPr/>
              <a:t>13 October 2017</a:t>
            </a:fld>
            <a:endParaRPr lang="ar-KW">
              <a:solidFill>
                <a:prstClr val="black">
                  <a:tint val="75000"/>
                </a:prstClr>
              </a:solidFill>
            </a:endParaRPr>
          </a:p>
        </p:txBody>
      </p:sp>
      <p:sp>
        <p:nvSpPr>
          <p:cNvPr id="1035" name="Rectangle 11"/>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a:latin typeface="Times New Roman" pitchFamily="18" charset="0"/>
              </a:defRPr>
            </a:lvl1pPr>
          </a:lstStyle>
          <a:p>
            <a:r>
              <a:rPr lang="en-US" smtClean="0">
                <a:solidFill>
                  <a:prstClr val="black">
                    <a:tint val="75000"/>
                  </a:prstClr>
                </a:solidFill>
              </a:rPr>
              <a:t>Day 1</a:t>
            </a:r>
            <a:endParaRPr lang="ar-KW">
              <a:solidFill>
                <a:prstClr val="black">
                  <a:tint val="75000"/>
                </a:prstClr>
              </a:solidFill>
            </a:endParaRPr>
          </a:p>
        </p:txBody>
      </p:sp>
      <p:sp>
        <p:nvSpPr>
          <p:cNvPr id="1036" name="Rectangle 12"/>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a:latin typeface="Times New Roman" pitchFamily="18" charset="0"/>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58155953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p:txStyles>
    <p:titleStyle>
      <a:lvl1pPr algn="l" rtl="0" eaLnBrk="1" fontAlgn="base" hangingPunct="1">
        <a:spcBef>
          <a:spcPct val="0"/>
        </a:spcBef>
        <a:spcAft>
          <a:spcPct val="0"/>
        </a:spcAft>
        <a:defRPr sz="3600">
          <a:solidFill>
            <a:schemeClr val="accent4"/>
          </a:solidFill>
          <a:latin typeface="+mj-lt"/>
          <a:ea typeface="+mj-ea"/>
          <a:cs typeface="+mj-cs"/>
        </a:defRPr>
      </a:lvl1pPr>
      <a:lvl2pPr algn="l" rtl="0" eaLnBrk="1" fontAlgn="base" hangingPunct="1">
        <a:spcBef>
          <a:spcPct val="0"/>
        </a:spcBef>
        <a:spcAft>
          <a:spcPct val="0"/>
        </a:spcAft>
        <a:defRPr sz="3600">
          <a:solidFill>
            <a:srgbClr val="000000"/>
          </a:solidFill>
          <a:latin typeface="Gill Sans MT" pitchFamily="34" charset="0"/>
        </a:defRPr>
      </a:lvl2pPr>
      <a:lvl3pPr algn="l" rtl="0" eaLnBrk="1" fontAlgn="base" hangingPunct="1">
        <a:spcBef>
          <a:spcPct val="0"/>
        </a:spcBef>
        <a:spcAft>
          <a:spcPct val="0"/>
        </a:spcAft>
        <a:defRPr sz="3600">
          <a:solidFill>
            <a:srgbClr val="000000"/>
          </a:solidFill>
          <a:latin typeface="Gill Sans MT" pitchFamily="34" charset="0"/>
        </a:defRPr>
      </a:lvl3pPr>
      <a:lvl4pPr algn="l" rtl="0" eaLnBrk="1" fontAlgn="base" hangingPunct="1">
        <a:spcBef>
          <a:spcPct val="0"/>
        </a:spcBef>
        <a:spcAft>
          <a:spcPct val="0"/>
        </a:spcAft>
        <a:defRPr sz="3600">
          <a:solidFill>
            <a:srgbClr val="000000"/>
          </a:solidFill>
          <a:latin typeface="Gill Sans MT" pitchFamily="34" charset="0"/>
        </a:defRPr>
      </a:lvl4pPr>
      <a:lvl5pPr algn="l" rtl="0" eaLnBrk="1" fontAlgn="base" hangingPunct="1">
        <a:spcBef>
          <a:spcPct val="0"/>
        </a:spcBef>
        <a:spcAft>
          <a:spcPct val="0"/>
        </a:spcAft>
        <a:defRPr sz="3600">
          <a:solidFill>
            <a:srgbClr val="000000"/>
          </a:solidFill>
          <a:latin typeface="Gill Sans MT" pitchFamily="34" charset="0"/>
        </a:defRPr>
      </a:lvl5pPr>
      <a:lvl6pPr marL="457200" algn="l" rtl="0" eaLnBrk="1" fontAlgn="base" hangingPunct="1">
        <a:spcBef>
          <a:spcPct val="0"/>
        </a:spcBef>
        <a:spcAft>
          <a:spcPct val="0"/>
        </a:spcAft>
        <a:defRPr sz="3600">
          <a:solidFill>
            <a:srgbClr val="000000"/>
          </a:solidFill>
          <a:latin typeface="Gill Sans MT" pitchFamily="34" charset="0"/>
        </a:defRPr>
      </a:lvl6pPr>
      <a:lvl7pPr marL="914400" algn="l" rtl="0" eaLnBrk="1" fontAlgn="base" hangingPunct="1">
        <a:spcBef>
          <a:spcPct val="0"/>
        </a:spcBef>
        <a:spcAft>
          <a:spcPct val="0"/>
        </a:spcAft>
        <a:defRPr sz="3600">
          <a:solidFill>
            <a:srgbClr val="000000"/>
          </a:solidFill>
          <a:latin typeface="Gill Sans MT" pitchFamily="34" charset="0"/>
        </a:defRPr>
      </a:lvl7pPr>
      <a:lvl8pPr marL="1371600" algn="l" rtl="0" eaLnBrk="1" fontAlgn="base" hangingPunct="1">
        <a:spcBef>
          <a:spcPct val="0"/>
        </a:spcBef>
        <a:spcAft>
          <a:spcPct val="0"/>
        </a:spcAft>
        <a:defRPr sz="3600">
          <a:solidFill>
            <a:srgbClr val="000000"/>
          </a:solidFill>
          <a:latin typeface="Gill Sans MT" pitchFamily="34" charset="0"/>
        </a:defRPr>
      </a:lvl8pPr>
      <a:lvl9pPr marL="1828800" algn="l" rtl="0" eaLnBrk="1" fontAlgn="base" hangingPunct="1">
        <a:spcBef>
          <a:spcPct val="0"/>
        </a:spcBef>
        <a:spcAft>
          <a:spcPct val="0"/>
        </a:spcAft>
        <a:defRPr sz="3600">
          <a:solidFill>
            <a:srgbClr val="000000"/>
          </a:solidFill>
          <a:latin typeface="Gill Sans MT" pitchFamily="34" charset="0"/>
        </a:defRPr>
      </a:lvl9pPr>
    </p:titleStyle>
    <p:bodyStyle>
      <a:lvl1pPr marL="342900" indent="-342900" algn="l" rtl="0" eaLnBrk="1" fontAlgn="base" hangingPunct="1">
        <a:spcBef>
          <a:spcPct val="20000"/>
        </a:spcBef>
        <a:spcAft>
          <a:spcPct val="0"/>
        </a:spcAft>
        <a:buClr>
          <a:schemeClr val="tx1"/>
        </a:buClr>
        <a:buChar char="•"/>
        <a:defRPr sz="2800">
          <a:solidFill>
            <a:schemeClr val="accent4"/>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600">
          <a:solidFill>
            <a:schemeClr val="accent4"/>
          </a:solidFill>
          <a:latin typeface="+mn-lt"/>
        </a:defRPr>
      </a:lvl2pPr>
      <a:lvl3pPr marL="1143000" indent="-228600" algn="l" rtl="0" eaLnBrk="1" fontAlgn="base" hangingPunct="1">
        <a:spcBef>
          <a:spcPct val="20000"/>
        </a:spcBef>
        <a:spcAft>
          <a:spcPct val="0"/>
        </a:spcAft>
        <a:buClr>
          <a:schemeClr val="tx1"/>
        </a:buClr>
        <a:buChar char="•"/>
        <a:defRPr sz="2400">
          <a:solidFill>
            <a:schemeClr val="accent4"/>
          </a:solidFill>
          <a:latin typeface="+mn-lt"/>
        </a:defRPr>
      </a:lvl3pPr>
      <a:lvl4pPr marL="1600200" indent="-228600" algn="l" rtl="0" eaLnBrk="1" fontAlgn="base" hangingPunct="1">
        <a:spcBef>
          <a:spcPct val="20000"/>
        </a:spcBef>
        <a:spcAft>
          <a:spcPct val="0"/>
        </a:spcAft>
        <a:buClr>
          <a:schemeClr val="tx1"/>
        </a:buClr>
        <a:buChar char="•"/>
        <a:defRPr sz="2000">
          <a:solidFill>
            <a:schemeClr val="accent4"/>
          </a:solidFill>
          <a:latin typeface="+mn-lt"/>
        </a:defRPr>
      </a:lvl4pPr>
      <a:lvl5pPr marL="2057400" indent="-228600" algn="l" rtl="0" eaLnBrk="1" fontAlgn="base" hangingPunct="1">
        <a:spcBef>
          <a:spcPct val="20000"/>
        </a:spcBef>
        <a:spcAft>
          <a:spcPct val="0"/>
        </a:spcAft>
        <a:buClr>
          <a:schemeClr val="tx1"/>
        </a:buClr>
        <a:buChar char="•"/>
        <a:defRPr sz="2000">
          <a:solidFill>
            <a:schemeClr val="accent4"/>
          </a:solidFill>
          <a:latin typeface="+mn-lt"/>
        </a:defRPr>
      </a:lvl5pPr>
      <a:lvl6pPr marL="2514600" indent="-228600" algn="l" rtl="0" eaLnBrk="1" fontAlgn="base" hangingPunct="1">
        <a:spcBef>
          <a:spcPct val="20000"/>
        </a:spcBef>
        <a:spcAft>
          <a:spcPct val="0"/>
        </a:spcAft>
        <a:buClr>
          <a:schemeClr val="tx1"/>
        </a:buClr>
        <a:buChar char="•"/>
        <a:defRPr sz="2000">
          <a:solidFill>
            <a:srgbClr val="000000"/>
          </a:solidFill>
          <a:latin typeface="+mn-lt"/>
        </a:defRPr>
      </a:lvl6pPr>
      <a:lvl7pPr marL="2971800" indent="-228600" algn="l" rtl="0" eaLnBrk="1" fontAlgn="base" hangingPunct="1">
        <a:spcBef>
          <a:spcPct val="20000"/>
        </a:spcBef>
        <a:spcAft>
          <a:spcPct val="0"/>
        </a:spcAft>
        <a:buClr>
          <a:schemeClr val="tx1"/>
        </a:buClr>
        <a:buChar char="•"/>
        <a:defRPr sz="2000">
          <a:solidFill>
            <a:srgbClr val="000000"/>
          </a:solidFill>
          <a:latin typeface="+mn-lt"/>
        </a:defRPr>
      </a:lvl7pPr>
      <a:lvl8pPr marL="3429000" indent="-228600" algn="l" rtl="0" eaLnBrk="1" fontAlgn="base" hangingPunct="1">
        <a:spcBef>
          <a:spcPct val="20000"/>
        </a:spcBef>
        <a:spcAft>
          <a:spcPct val="0"/>
        </a:spcAft>
        <a:buClr>
          <a:schemeClr val="tx1"/>
        </a:buClr>
        <a:buChar char="•"/>
        <a:defRPr sz="2000">
          <a:solidFill>
            <a:srgbClr val="000000"/>
          </a:solidFill>
          <a:latin typeface="+mn-lt"/>
        </a:defRPr>
      </a:lvl8pPr>
      <a:lvl9pPr marL="3886200" indent="-228600" algn="l" rtl="0" eaLnBrk="1" fontAlgn="base" hangingPunct="1">
        <a:spcBef>
          <a:spcPct val="20000"/>
        </a:spcBef>
        <a:spcAft>
          <a:spcPct val="0"/>
        </a:spcAft>
        <a:buClr>
          <a:schemeClr val="tx1"/>
        </a:buClr>
        <a:buChar char="•"/>
        <a:defRPr sz="20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5"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5"/>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2" y="6356356"/>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EE937FE0-4503-4FD8-B40D-0DFD288BB46F}"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3"/>
          </p:nvPr>
        </p:nvSpPr>
        <p:spPr>
          <a:xfrm>
            <a:off x="6597654" y="6356356"/>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4"/>
          </p:nvPr>
        </p:nvSpPr>
        <p:spPr>
          <a:xfrm>
            <a:off x="10769601" y="6356356"/>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576296447"/>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4"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a:solidFill>
                <a:srgbClr val="465562"/>
              </a:solidFill>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3"/>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1" y="6356354"/>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fld id="{EE937FE0-4503-4FD8-B40D-0DFD288BB46F}"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3"/>
          </p:nvPr>
        </p:nvSpPr>
        <p:spPr>
          <a:xfrm>
            <a:off x="6597653" y="6356354"/>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r>
              <a:rPr lang="en-US" smtClean="0">
                <a:solidFill>
                  <a:prstClr val="black">
                    <a:tint val="75000"/>
                  </a:prstClr>
                </a:solidFill>
              </a:rPr>
              <a:t>Day 1</a:t>
            </a:r>
            <a:endParaRPr lang="ar-KW">
              <a:solidFill>
                <a:prstClr val="black">
                  <a:tint val="75000"/>
                </a:prstClr>
              </a:solidFill>
            </a:endParaRPr>
          </a:p>
        </p:txBody>
      </p:sp>
      <p:sp>
        <p:nvSpPr>
          <p:cNvPr id="6" name="Slide Number Placeholder 5"/>
          <p:cNvSpPr>
            <a:spLocks noGrp="1"/>
          </p:cNvSpPr>
          <p:nvPr>
            <p:ph type="sldNum" sz="quarter" idx="4"/>
          </p:nvPr>
        </p:nvSpPr>
        <p:spPr>
          <a:xfrm>
            <a:off x="10769601" y="6356354"/>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729362416"/>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sldNum="0"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xml"/><Relationship Id="rId6" Type="http://schemas.microsoft.com/office/2007/relationships/diagramDrawing" Target="../diagrams/drawing4.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5.xml"/><Relationship Id="rId1" Type="http://schemas.openxmlformats.org/officeDocument/2006/relationships/video" Target="file:///C:\Users\admin\Desktop\Day%201%20Active%20%20Learning%20Methodology\Active%20Learning%20Classrooms&#1475;%20Everyone%20is%20engaged!.mp4"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606352" y="1556792"/>
            <a:ext cx="8458200" cy="2952328"/>
          </a:xfrm>
        </p:spPr>
        <p:txBody>
          <a:bodyPr>
            <a:noAutofit/>
            <a:scene3d>
              <a:camera prst="orthographicFront"/>
              <a:lightRig rig="threePt" dir="t"/>
            </a:scene3d>
            <a:sp3d extrusionH="57150">
              <a:bevelT w="38100" h="38100" prst="relaxedInset"/>
            </a:sp3d>
          </a:bodyPr>
          <a:lstStyle/>
          <a:p>
            <a:pPr algn="ctr">
              <a:lnSpc>
                <a:spcPct val="150000"/>
              </a:lnSpc>
            </a:pPr>
            <a:endParaRPr lang="en-US" sz="3600" b="1" dirty="0" smtClean="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endParaRPr>
          </a:p>
          <a:p>
            <a:pPr algn="ctr">
              <a:lnSpc>
                <a:spcPct val="150000"/>
              </a:lnSpc>
            </a:pPr>
            <a:r>
              <a:rPr lang="en-US" sz="3600" b="1" dirty="0" smtClean="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Active </a:t>
            </a:r>
            <a:r>
              <a:rPr lang="en-US" sz="36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rPr>
              <a:t>Learning Methodology </a:t>
            </a:r>
          </a:p>
          <a:p>
            <a:pPr algn="ctr">
              <a:lnSpc>
                <a:spcPct val="150000"/>
              </a:lnSpc>
            </a:pPr>
            <a:endParaRPr lang="en-US" sz="3600" b="1" dirty="0">
              <a:ln w="9525">
                <a:solidFill>
                  <a:schemeClr val="bg1"/>
                </a:solidFill>
                <a:prstDash val="solid"/>
              </a:ln>
              <a:solidFill>
                <a:srgbClr val="FF0000"/>
              </a:solidFill>
              <a:effectLst>
                <a:glow rad="228600">
                  <a:schemeClr val="accent5">
                    <a:satMod val="175000"/>
                    <a:alpha val="40000"/>
                  </a:schemeClr>
                </a:glow>
                <a:outerShdw blurRad="12700" dist="38100" dir="2700000" algn="tl" rotWithShape="0">
                  <a:schemeClr val="accent5">
                    <a:lumMod val="60000"/>
                    <a:lumOff val="40000"/>
                  </a:schemeClr>
                </a:outerShdw>
              </a:effectLst>
              <a:latin typeface="Aharoni" pitchFamily="2" charset="-79"/>
              <a:cs typeface="Aharoni" pitchFamily="2" charset="-79"/>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775522" y="188640"/>
            <a:ext cx="9544004" cy="478976"/>
          </a:xfrm>
        </p:spPr>
        <p:txBody>
          <a:bodyPr>
            <a:normAutofit fontScale="90000"/>
          </a:bodyPr>
          <a:lstStyle/>
          <a:p>
            <a:pPr algn="ctr"/>
            <a:r>
              <a:rPr lang="en-US" sz="2400" b="1" dirty="0">
                <a:solidFill>
                  <a:srgbClr val="FF0000"/>
                </a:solidFill>
                <a:effectLst>
                  <a:outerShdw blurRad="38100" dist="38100" dir="2700000" algn="tl">
                    <a:srgbClr val="000000">
                      <a:alpha val="43137"/>
                    </a:srgbClr>
                  </a:outerShdw>
                </a:effectLst>
                <a:latin typeface="AucoinLight" panose="020D0602050304030204" pitchFamily="34" charset="0"/>
              </a:rPr>
              <a:t>What is active/interactive learning within student-centered teaching?</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1137724553"/>
              </p:ext>
            </p:extLst>
          </p:nvPr>
        </p:nvGraphicFramePr>
        <p:xfrm>
          <a:off x="1559496" y="949922"/>
          <a:ext cx="10081120" cy="5303191"/>
        </p:xfrm>
        <a:graphic>
          <a:graphicData uri="http://schemas.openxmlformats.org/drawingml/2006/table">
            <a:tbl>
              <a:tblPr firstRow="1" firstCol="1" bandRow="1">
                <a:effectLst>
                  <a:outerShdw blurRad="50800" dist="38100" dir="13500000" algn="br" rotWithShape="0">
                    <a:prstClr val="black">
                      <a:alpha val="40000"/>
                    </a:prstClr>
                  </a:outerShdw>
                </a:effectLst>
                <a:tableStyleId>{1E171933-4619-4E11-9A3F-F7608DF75F80}</a:tableStyleId>
              </a:tblPr>
              <a:tblGrid>
                <a:gridCol w="5040560">
                  <a:extLst>
                    <a:ext uri="{9D8B030D-6E8A-4147-A177-3AD203B41FA5}">
                      <a16:colId xmlns:a16="http://schemas.microsoft.com/office/drawing/2014/main" xmlns="" val="20000"/>
                    </a:ext>
                  </a:extLst>
                </a:gridCol>
                <a:gridCol w="5040560">
                  <a:extLst>
                    <a:ext uri="{9D8B030D-6E8A-4147-A177-3AD203B41FA5}">
                      <a16:colId xmlns:a16="http://schemas.microsoft.com/office/drawing/2014/main" xmlns="" val="20001"/>
                    </a:ext>
                  </a:extLst>
                </a:gridCol>
              </a:tblGrid>
              <a:tr h="390850">
                <a:tc>
                  <a:txBody>
                    <a:bodyPr/>
                    <a:lstStyle/>
                    <a:p>
                      <a:pPr marL="0" marR="0" algn="ctr">
                        <a:spcBef>
                          <a:spcPts val="0"/>
                        </a:spcBef>
                        <a:spcAft>
                          <a:spcPts val="0"/>
                        </a:spcAft>
                      </a:pPr>
                      <a:r>
                        <a:rPr lang="en-US" sz="2000" dirty="0" smtClean="0">
                          <a:solidFill>
                            <a:srgbClr val="C00000"/>
                          </a:solidFill>
                          <a:effectLst/>
                        </a:rPr>
                        <a:t>TRADITIONAL TEACHING</a:t>
                      </a:r>
                      <a:endParaRPr lang="ar-KW" sz="2000" dirty="0">
                        <a:solidFill>
                          <a:srgbClr val="C00000"/>
                        </a:solidFill>
                        <a:effectLst/>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solidFill>
                            <a:srgbClr val="C00000"/>
                          </a:solidFill>
                          <a:effectLst/>
                        </a:rPr>
                        <a:t>MODERN TEACHING</a:t>
                      </a:r>
                      <a:endParaRPr lang="ar-KW" sz="2000" dirty="0">
                        <a:solidFill>
                          <a:srgbClr val="C00000"/>
                        </a:solidFill>
                        <a:effectLst/>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773586">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9.Learning as gathering knowledge and information conveyed by the teacher</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smtClean="0">
                          <a:solidFill>
                            <a:srgbClr val="C00000"/>
                          </a:solidFill>
                          <a:effectLst/>
                          <a:latin typeface="Bell MT" panose="02020503060305020303" pitchFamily="18" charset="0"/>
                        </a:rPr>
                        <a:t>Students learn new skills in the process of inquiry</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668036">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10.Learning pre-established knowledge  </a:t>
                      </a:r>
                      <a:endParaRPr lang="ar-KW" sz="2000" dirty="0">
                        <a:solidFill>
                          <a:srgbClr val="C00000"/>
                        </a:solidFill>
                        <a:effectLst/>
                        <a:latin typeface="Bell MT" panose="02020503060305020303" pitchFamily="18" charset="0"/>
                      </a:endParaRPr>
                    </a:p>
                    <a:p>
                      <a:pPr marL="0" marR="0" algn="just" rtl="1">
                        <a:spcBef>
                          <a:spcPts val="0"/>
                        </a:spcBef>
                        <a:spcAft>
                          <a:spcPts val="0"/>
                        </a:spcAft>
                      </a:pPr>
                      <a:r>
                        <a:rPr lang="en-US" sz="2000" dirty="0">
                          <a:solidFill>
                            <a:srgbClr val="C00000"/>
                          </a:solidFill>
                          <a:effectLst/>
                          <a:latin typeface="Bell MT" panose="02020503060305020303" pitchFamily="18" charset="0"/>
                        </a:rPr>
                        <a:t> </a:t>
                      </a:r>
                      <a:endParaRPr lang="en-US" sz="2000" dirty="0">
                        <a:solidFill>
                          <a:srgbClr val="C00000"/>
                        </a:solidFill>
                        <a:effectLst/>
                        <a:latin typeface="Bell MT" panose="02020503060305020303" pitchFamily="18" charset="0"/>
                        <a:ea typeface="Calibri" panose="020F0502020204030204" pitchFamily="34"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Learning as a problem-solving process (student  as researcher)</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86792">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11.Monotony of the forms and methods of teaching</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Flexibility in the forms and methods of teaching  </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773586">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12.Application of a new piece of information in a context familiar to the student  </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Application of a new piece of information in a new environment (more creative approach)</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773586">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13.Limited opportunity for freedom of thought and undertaking initiatives in new areas</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Freedom of thinking opportunities and the taking of initiatives in new endeavors</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645527">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14.Limited opportunities for self-expression and self-realization</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Wide range of opportunities for self-expression and self-realization</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386792">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15.The emotional domain is </a:t>
                      </a:r>
                      <a:r>
                        <a:rPr lang="en-US" sz="2000" u="sng" dirty="0">
                          <a:solidFill>
                            <a:srgbClr val="C00000"/>
                          </a:solidFill>
                          <a:effectLst/>
                          <a:latin typeface="Bell MT" panose="02020503060305020303" pitchFamily="18" charset="0"/>
                        </a:rPr>
                        <a:t>not</a:t>
                      </a:r>
                      <a:r>
                        <a:rPr lang="en-US" sz="2000" dirty="0">
                          <a:solidFill>
                            <a:srgbClr val="C00000"/>
                          </a:solidFill>
                          <a:effectLst/>
                          <a:latin typeface="Bell MT" panose="02020503060305020303" pitchFamily="18" charset="0"/>
                        </a:rPr>
                        <a:t> involved</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The active inclusion of the emotional domain</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
        <p:nvSpPr>
          <p:cNvPr id="9" name="Date Placeholder 8"/>
          <p:cNvSpPr>
            <a:spLocks noGrp="1"/>
          </p:cNvSpPr>
          <p:nvPr>
            <p:ph type="dt" sz="half" idx="10"/>
          </p:nvPr>
        </p:nvSpPr>
        <p:spPr>
          <a:xfrm>
            <a:off x="5181599" y="6356356"/>
            <a:ext cx="1645920" cy="365125"/>
          </a:xfrm>
        </p:spPr>
        <p:txBody>
          <a:bodyPr vert="horz" lIns="91440" tIns="45720" rIns="91440" bIns="45720" rtlCol="0" anchor="ctr"/>
          <a:lstStyle/>
          <a:p>
            <a:fld id="{5F39DD6D-4966-4C91-84DC-FF600D9D16FA}"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10" name="Footer Placeholder 9"/>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8884260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47528" y="1237543"/>
            <a:ext cx="9649072" cy="5193729"/>
          </a:xfrm>
          <a:prstGeom prst="rect">
            <a:avLst/>
          </a:prstGeom>
        </p:spPr>
        <p:txBody>
          <a:bodyPr wrap="square">
            <a:spAutoFit/>
          </a:bodyPr>
          <a:lstStyle/>
          <a:p>
            <a:pPr algn="just" rtl="0">
              <a:spcAft>
                <a:spcPts val="900"/>
              </a:spcAft>
            </a:pPr>
            <a:r>
              <a:rPr lang="en-US" sz="3600" b="1" dirty="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Active learning is a teaching </a:t>
            </a:r>
            <a:r>
              <a:rPr lang="en-US" sz="3600" b="1" dirty="0" smtClean="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method and strategy </a:t>
            </a:r>
            <a:r>
              <a:rPr lang="en-US" sz="3600" b="1" dirty="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that strives to more directly involve students in the learning process.</a:t>
            </a:r>
          </a:p>
          <a:p>
            <a:pPr algn="just" rtl="0"/>
            <a:r>
              <a:rPr lang="en-US" sz="3600" b="1" dirty="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rPr>
              <a:t>	Active learning describes learning as a process based on the lively and dynamic cognitive activity of learners with each other. Learning is not based on memorization but on systematic development of thinking and learning skills.</a:t>
            </a:r>
            <a:endParaRPr lang="ar-SA" sz="3600" b="1" dirty="0">
              <a:ln w="12700">
                <a:solidFill>
                  <a:schemeClr val="accent1"/>
                </a:solidFill>
                <a:prstDash val="solid"/>
              </a:ln>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3" name="مستطيل 2"/>
          <p:cNvSpPr/>
          <p:nvPr/>
        </p:nvSpPr>
        <p:spPr>
          <a:xfrm>
            <a:off x="3503712" y="188640"/>
            <a:ext cx="5382632" cy="923330"/>
          </a:xfrm>
          <a:prstGeom prst="rect">
            <a:avLst/>
          </a:prstGeom>
        </p:spPr>
        <p:txBody>
          <a:bodyPr wrap="square">
            <a:spAutoFit/>
          </a:bodyPr>
          <a:lstStyle/>
          <a:p>
            <a:pPr algn="ctr"/>
            <a:r>
              <a:rPr lang="en-US" sz="5400" b="1" dirty="0">
                <a:ln w="11430"/>
                <a:solidFill>
                  <a:srgbClr val="FF0000"/>
                </a:solidFill>
                <a:effectLst>
                  <a:outerShdw blurRad="80000" dist="40000" dir="5040000" algn="tl">
                    <a:srgbClr val="000000">
                      <a:alpha val="30000"/>
                    </a:srgbClr>
                  </a:outerShdw>
                </a:effectLst>
                <a:latin typeface="AucoinLight" panose="020D0602050304030204" pitchFamily="34" charset="0"/>
              </a:rPr>
              <a:t>Active learning</a:t>
            </a:r>
            <a:endParaRPr lang="ar-SA" sz="5400" b="1" dirty="0">
              <a:ln w="11430"/>
              <a:solidFill>
                <a:srgbClr val="FF0000"/>
              </a:solidFill>
              <a:effectLst>
                <a:outerShdw blurRad="80000" dist="40000" dir="5040000" algn="tl">
                  <a:srgbClr val="000000">
                    <a:alpha val="30000"/>
                  </a:srgbClr>
                </a:outerShdw>
              </a:effectLst>
              <a:latin typeface="AucoinLight" panose="020D0602050304030204" pitchFamily="34" charset="0"/>
            </a:endParaRPr>
          </a:p>
        </p:txBody>
      </p:sp>
      <p:sp>
        <p:nvSpPr>
          <p:cNvPr id="4" name="Date Placeholder 3"/>
          <p:cNvSpPr>
            <a:spLocks noGrp="1"/>
          </p:cNvSpPr>
          <p:nvPr>
            <p:ph type="dt" sz="half" idx="10"/>
          </p:nvPr>
        </p:nvSpPr>
        <p:spPr>
          <a:xfrm>
            <a:off x="5181599" y="6356356"/>
            <a:ext cx="1645920" cy="365125"/>
          </a:xfrm>
        </p:spPr>
        <p:txBody>
          <a:bodyPr vert="horz" lIns="91440" tIns="45720" rIns="91440" bIns="45720" rtlCol="0" anchor="ctr"/>
          <a:lstStyle/>
          <a:p>
            <a:fld id="{E41A5F81-611F-41BF-96D3-11405049672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181599" y="6356356"/>
            <a:ext cx="1645920" cy="365125"/>
          </a:xfrm>
        </p:spPr>
        <p:txBody>
          <a:bodyPr vert="horz" lIns="91440" tIns="45720" rIns="91440" bIns="45720" rtlCol="0" anchor="ctr"/>
          <a:lstStyle/>
          <a:p>
            <a:fld id="{E41A5F81-611F-41BF-96D3-11405049672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2" name="Rectangle 1"/>
          <p:cNvSpPr>
            <a:spLocks noChangeArrowheads="1"/>
          </p:cNvSpPr>
          <p:nvPr/>
        </p:nvSpPr>
        <p:spPr bwMode="auto">
          <a:xfrm>
            <a:off x="1559496" y="1412776"/>
            <a:ext cx="9797875" cy="46782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lang="en-US" sz="2000" dirty="0" smtClean="0">
                <a:latin typeface="Arial" pitchFamily="34" charset="0"/>
                <a:ea typeface="Times New Roman" pitchFamily="18" charset="0"/>
                <a:cs typeface="Arial" pitchFamily="34" charset="0"/>
              </a:rPr>
              <a:t>Active learning is a crucial component to enhance deep learning as opposed to </a:t>
            </a:r>
          </a:p>
          <a:p>
            <a:pPr marL="0" marR="0" lvl="0" indent="0" algn="l" defTabSz="914400" rtl="1" eaLnBrk="1" fontAlgn="base" latinLnBrk="0" hangingPunct="1">
              <a:lnSpc>
                <a:spcPct val="100000"/>
              </a:lnSpc>
              <a:spcBef>
                <a:spcPct val="0"/>
              </a:spcBef>
              <a:spcAft>
                <a:spcPct val="0"/>
              </a:spcAft>
              <a:buClrTx/>
              <a:buSzTx/>
              <a:buFontTx/>
              <a:buNone/>
              <a:tabLst/>
            </a:pPr>
            <a:r>
              <a:rPr lang="en-US" sz="2000" dirty="0" smtClean="0">
                <a:latin typeface="Arial" pitchFamily="34" charset="0"/>
                <a:ea typeface="Times New Roman" pitchFamily="18" charset="0"/>
                <a:cs typeface="Arial" pitchFamily="34" charset="0"/>
              </a:rPr>
              <a:t>surface learning.</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lang="en-US" sz="2000" dirty="0">
                <a:solidFill>
                  <a:srgbClr val="FF0000"/>
                </a:solidFill>
                <a:latin typeface="Arial" pitchFamily="34" charset="0"/>
                <a:ea typeface="Times New Roman" pitchFamily="18" charset="0"/>
                <a:cs typeface="Arial" pitchFamily="34" charset="0"/>
              </a:rPr>
              <a:t>F</a:t>
            </a: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our critical ingredients for deep learning to occur: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Motivational Context</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Students should be motivated to learn because they recognize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value in the learning not simply to pass an exam.</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Active Learning</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Students are actively engaged in learning and the learning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experience rather than passive observers.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Interaction with Others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Students have opportunities to explore the learning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content through discourse with peers and the teacher.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 Well-Structured Knowledge Base</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New learning must be integrated both with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itself and connected to what the student already knows and believes.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85866894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852" y="1844825"/>
            <a:ext cx="9785349" cy="3168352"/>
          </a:xfrm>
        </p:spPr>
        <p:txBody>
          <a:bodyPr>
            <a:noAutofit/>
          </a:bodyPr>
          <a:lstStyle/>
          <a:p>
            <a:pPr algn="ctr"/>
            <a:r>
              <a:rPr lang="en-US" sz="4000" b="1" dirty="0" smtClean="0">
                <a:ln w="9525">
                  <a:solidFill>
                    <a:schemeClr val="bg1"/>
                  </a:solidFill>
                  <a:prstDash val="solid"/>
                </a:ln>
                <a:solidFill>
                  <a:srgbClr val="FF0000"/>
                </a:solidFill>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3: </a:t>
            </a:r>
            <a:r>
              <a:rPr lang="en-US"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(Cross Carousel Technique)</a:t>
            </a:r>
            <a:br>
              <a:rPr lang="en-US"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br>
            <a:r>
              <a:rPr lang="en-US"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
            </a:r>
            <a:br>
              <a:rPr lang="en-US"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br>
            <a:r>
              <a:rPr lang="en-US" sz="40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What are the main features of</a:t>
            </a:r>
            <a:br>
              <a:rPr lang="en-US" sz="40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br>
            <a:r>
              <a:rPr lang="en-US" sz="40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active learning?</a:t>
            </a:r>
            <a:br>
              <a:rPr lang="en-US" sz="40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br>
            <a:endParaRPr lang="en-US" sz="4000" b="1" dirty="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73C666A9-6B27-408F-B389-810905137CE9}"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122801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93852" y="177803"/>
            <a:ext cx="9785349" cy="1162966"/>
          </a:xfrm>
        </p:spPr>
        <p:txBody>
          <a:bodyPr>
            <a:normAutofit/>
          </a:bodyPr>
          <a:lstStyle/>
          <a:p>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The </a:t>
            </a: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Main Features of Active Learning</a:t>
            </a:r>
            <a:b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br>
            <a:endParaRPr lang="ar-KW" sz="2400"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عنصر نائب للمحتوى 2"/>
          <p:cNvSpPr>
            <a:spLocks noGrp="1"/>
          </p:cNvSpPr>
          <p:nvPr>
            <p:ph idx="1"/>
          </p:nvPr>
        </p:nvSpPr>
        <p:spPr/>
        <p:txBody>
          <a:bodyPr>
            <a:normAutofit/>
          </a:bodyPr>
          <a:lstStyle/>
          <a:p>
            <a:pPr marL="0" indent="0">
              <a:buNone/>
            </a:pPr>
            <a:r>
              <a:rPr lang="en-US" sz="3600" b="1" dirty="0">
                <a:effectLst>
                  <a:outerShdw blurRad="38100" dist="38100" dir="2700000" algn="tl">
                    <a:srgbClr val="000000">
                      <a:alpha val="43137"/>
                    </a:srgbClr>
                  </a:outerShdw>
                </a:effectLst>
                <a:latin typeface="Bell MT" panose="02020503060305020303" pitchFamily="18" charset="0"/>
              </a:rPr>
              <a:t>1- Problem solving</a:t>
            </a:r>
          </a:p>
          <a:p>
            <a:pPr marL="0" indent="0">
              <a:buNone/>
            </a:pPr>
            <a:r>
              <a:rPr lang="en-US" sz="3600" b="1" dirty="0">
                <a:effectLst>
                  <a:outerShdw blurRad="38100" dist="38100" dir="2700000" algn="tl">
                    <a:srgbClr val="000000">
                      <a:alpha val="43137"/>
                    </a:srgbClr>
                  </a:outerShdw>
                </a:effectLst>
                <a:latin typeface="Bell MT" panose="02020503060305020303" pitchFamily="18" charset="0"/>
              </a:rPr>
              <a:t>2- Cooperation to solve the problem</a:t>
            </a:r>
          </a:p>
          <a:p>
            <a:pPr marL="0" indent="0">
              <a:buNone/>
            </a:pPr>
            <a:r>
              <a:rPr lang="en-US" sz="3600" b="1" dirty="0">
                <a:effectLst>
                  <a:outerShdw blurRad="38100" dist="38100" dir="2700000" algn="tl">
                    <a:srgbClr val="000000">
                      <a:alpha val="43137"/>
                    </a:srgbClr>
                  </a:outerShdw>
                </a:effectLst>
                <a:latin typeface="Bell MT" panose="02020503060305020303" pitchFamily="18" charset="0"/>
              </a:rPr>
              <a:t>3- </a:t>
            </a:r>
            <a:r>
              <a:rPr lang="en-US" sz="3600" b="1" dirty="0">
                <a:solidFill>
                  <a:schemeClr val="tx2"/>
                </a:solidFill>
                <a:effectLst>
                  <a:outerShdw blurRad="38100" dist="38100" dir="2700000" algn="tl">
                    <a:srgbClr val="000000">
                      <a:alpha val="43137"/>
                    </a:srgbClr>
                  </a:outerShdw>
                </a:effectLst>
                <a:latin typeface="Bell MT" panose="02020503060305020303" pitchFamily="18" charset="0"/>
              </a:rPr>
              <a:t>Student</a:t>
            </a:r>
            <a:r>
              <a:rPr lang="en-US" sz="3600" b="1" dirty="0">
                <a:effectLst>
                  <a:outerShdw blurRad="38100" dist="38100" dir="2700000" algn="tl">
                    <a:srgbClr val="000000">
                      <a:alpha val="43137"/>
                    </a:srgbClr>
                  </a:outerShdw>
                </a:effectLst>
                <a:latin typeface="Bell MT" panose="02020503060305020303" pitchFamily="18" charset="0"/>
              </a:rPr>
              <a:t>: </a:t>
            </a:r>
            <a:r>
              <a:rPr lang="en-US" sz="3600" b="1" dirty="0" smtClean="0">
                <a:effectLst>
                  <a:outerShdw blurRad="38100" dist="38100" dir="2700000" algn="tl">
                    <a:srgbClr val="000000">
                      <a:alpha val="43137"/>
                    </a:srgbClr>
                  </a:outerShdw>
                </a:effectLst>
                <a:latin typeface="Bell MT" panose="02020503060305020303" pitchFamily="18" charset="0"/>
              </a:rPr>
              <a:t>Researcher</a:t>
            </a:r>
            <a:endParaRPr lang="en-US" sz="3600" b="1" dirty="0">
              <a:effectLst>
                <a:outerShdw blurRad="38100" dist="38100" dir="2700000" algn="tl">
                  <a:srgbClr val="000000">
                    <a:alpha val="43137"/>
                  </a:srgbClr>
                </a:outerShdw>
              </a:effectLst>
              <a:latin typeface="Bell MT" panose="02020503060305020303" pitchFamily="18" charset="0"/>
            </a:endParaRPr>
          </a:p>
          <a:p>
            <a:pPr marL="0" indent="0">
              <a:buNone/>
            </a:pPr>
            <a:r>
              <a:rPr lang="en-US" sz="3600" b="1" dirty="0">
                <a:effectLst>
                  <a:outerShdw blurRad="38100" dist="38100" dir="2700000" algn="tl">
                    <a:srgbClr val="000000">
                      <a:alpha val="43137"/>
                    </a:srgbClr>
                  </a:outerShdw>
                </a:effectLst>
                <a:latin typeface="Bell MT" panose="02020503060305020303" pitchFamily="18" charset="0"/>
              </a:rPr>
              <a:t>    </a:t>
            </a:r>
            <a:r>
              <a:rPr lang="en-US" sz="3600" b="1" dirty="0">
                <a:solidFill>
                  <a:prstClr val="black"/>
                </a:solidFill>
                <a:effectLst>
                  <a:outerShdw blurRad="38100" dist="38100" dir="2700000" algn="tl">
                    <a:srgbClr val="000000">
                      <a:alpha val="43137"/>
                    </a:srgbClr>
                  </a:outerShdw>
                </a:effectLst>
                <a:latin typeface="Bell MT" panose="02020503060305020303" pitchFamily="18" charset="0"/>
              </a:rPr>
              <a:t>Teacher:</a:t>
            </a:r>
            <a:r>
              <a:rPr lang="en-US" sz="3600" b="1" dirty="0">
                <a:effectLst>
                  <a:outerShdw blurRad="38100" dist="38100" dir="2700000" algn="tl">
                    <a:srgbClr val="000000">
                      <a:alpha val="43137"/>
                    </a:srgbClr>
                  </a:outerShdw>
                </a:effectLst>
                <a:latin typeface="Bell MT" panose="02020503060305020303" pitchFamily="18" charset="0"/>
              </a:rPr>
              <a:t> Facilitator</a:t>
            </a:r>
          </a:p>
          <a:p>
            <a:pPr marL="0" indent="0">
              <a:buNone/>
            </a:pPr>
            <a:r>
              <a:rPr lang="en-US" sz="3600" b="1" dirty="0">
                <a:effectLst>
                  <a:outerShdw blurRad="38100" dist="38100" dir="2700000" algn="tl">
                    <a:srgbClr val="000000">
                      <a:alpha val="43137"/>
                    </a:srgbClr>
                  </a:outerShdw>
                </a:effectLst>
                <a:latin typeface="Bell MT" panose="02020503060305020303" pitchFamily="18" charset="0"/>
              </a:rPr>
              <a:t>4- Psychological support: </a:t>
            </a:r>
            <a:r>
              <a:rPr lang="en-US" sz="3600" b="1" dirty="0">
                <a:solidFill>
                  <a:schemeClr val="tx2"/>
                </a:solidFill>
                <a:effectLst>
                  <a:outerShdw blurRad="38100" dist="38100" dir="2700000" algn="tl">
                    <a:srgbClr val="000000">
                      <a:alpha val="43137"/>
                    </a:srgbClr>
                  </a:outerShdw>
                </a:effectLst>
                <a:latin typeface="Bell MT" panose="02020503060305020303" pitchFamily="18" charset="0"/>
              </a:rPr>
              <a:t>Respect</a:t>
            </a:r>
          </a:p>
          <a:p>
            <a:pPr marL="0" indent="0">
              <a:buNone/>
            </a:pPr>
            <a:r>
              <a:rPr lang="en-US" sz="3600" b="1" dirty="0">
                <a:effectLst>
                  <a:outerShdw blurRad="38100" dist="38100" dir="2700000" algn="tl">
                    <a:srgbClr val="000000">
                      <a:alpha val="43137"/>
                    </a:srgbClr>
                  </a:outerShdw>
                </a:effectLst>
                <a:latin typeface="Bell MT" panose="02020503060305020303" pitchFamily="18" charset="0"/>
              </a:rPr>
              <a:t>                         		 </a:t>
            </a:r>
            <a:r>
              <a:rPr lang="en-US" sz="3600" b="1" dirty="0" smtClean="0">
                <a:effectLst>
                  <a:outerShdw blurRad="38100" dist="38100" dir="2700000" algn="tl">
                    <a:srgbClr val="000000">
                      <a:alpha val="43137"/>
                    </a:srgbClr>
                  </a:outerShdw>
                </a:effectLst>
                <a:latin typeface="Bell MT" panose="02020503060305020303" pitchFamily="18" charset="0"/>
              </a:rPr>
              <a:t>    </a:t>
            </a:r>
            <a:r>
              <a:rPr lang="en-US" sz="3600" b="1" dirty="0" smtClean="0">
                <a:solidFill>
                  <a:schemeClr val="tx2"/>
                </a:solidFill>
                <a:effectLst>
                  <a:outerShdw blurRad="38100" dist="38100" dir="2700000" algn="tl">
                    <a:srgbClr val="000000">
                      <a:alpha val="43137"/>
                    </a:srgbClr>
                  </a:outerShdw>
                </a:effectLst>
                <a:latin typeface="Bell MT" panose="02020503060305020303" pitchFamily="18" charset="0"/>
              </a:rPr>
              <a:t>Confidence</a:t>
            </a:r>
            <a:endParaRPr lang="en-US" sz="3600" b="1" dirty="0">
              <a:solidFill>
                <a:schemeClr val="tx2"/>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a:xfrm>
            <a:off x="5181599" y="6356356"/>
            <a:ext cx="1645920" cy="365125"/>
          </a:xfrm>
        </p:spPr>
        <p:txBody>
          <a:bodyPr vert="horz" lIns="91440" tIns="45720" rIns="91440" bIns="45720" rtlCol="0" anchor="ctr"/>
          <a:lstStyle/>
          <a:p>
            <a:fld id="{0A293D7C-5058-4838-AA35-10AD983D4DCB}"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1715748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31504" y="476672"/>
            <a:ext cx="9865096" cy="6120680"/>
          </a:xfrm>
        </p:spPr>
        <p:txBody>
          <a:bodyPr>
            <a:noAutofit/>
          </a:bodyPr>
          <a:lstStyle/>
          <a:p>
            <a:pPr>
              <a:spcBef>
                <a:spcPts val="0"/>
              </a:spcBef>
            </a:pPr>
            <a:r>
              <a:rPr lang="en-US" sz="3600" b="1" dirty="0" smtClean="0">
                <a:solidFill>
                  <a:schemeClr val="tx2"/>
                </a:solidFill>
                <a:effectLst>
                  <a:outerShdw blurRad="38100" dist="38100" dir="2700000" algn="tl">
                    <a:srgbClr val="000000">
                      <a:alpha val="43137"/>
                    </a:srgbClr>
                  </a:outerShdw>
                </a:effectLst>
                <a:latin typeface="Bell MT" panose="02020503060305020303" pitchFamily="18" charset="0"/>
                <a:ea typeface="+mn-ea"/>
                <a:cs typeface="+mn-cs"/>
              </a:rPr>
              <a:t>5- Students</a:t>
            </a:r>
            <a:r>
              <a:rPr lang="en-US"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t>
            </a:r>
            <a:r>
              <a:rPr lang="en-US"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are involved in more than </a:t>
            </a:r>
            <a:r>
              <a:rPr lang="en-US" dirty="0" smtClean="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listening.</a:t>
            </a:r>
            <a: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r>
            <a:b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b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6- </a:t>
            </a:r>
            <a:r>
              <a:rPr lang="en-US" sz="3600" b="1" dirty="0" smtClean="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Less </a:t>
            </a:r>
            <a:r>
              <a:rPr lang="en-US" sz="3600" b="1"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emphasis </a:t>
            </a:r>
            <a: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is placed on transmitting information and more on extending students' </a:t>
            </a:r>
            <a:b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br>
            <a: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skills and ideas. </a:t>
            </a: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r>
            <a:b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b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7- </a:t>
            </a:r>
            <a:r>
              <a:rPr lang="en-US" sz="3600" b="1" dirty="0" smtClean="0">
                <a:solidFill>
                  <a:schemeClr val="tx1"/>
                </a:solidFill>
                <a:effectLst>
                  <a:outerShdw blurRad="38100" dist="38100" dir="2700000" algn="tl">
                    <a:srgbClr val="000000">
                      <a:alpha val="43137"/>
                    </a:srgbClr>
                  </a:outerShdw>
                </a:effectLst>
                <a:latin typeface="Bell MT" panose="02020503060305020303" pitchFamily="18" charset="0"/>
                <a:ea typeface="+mn-ea"/>
                <a:cs typeface="+mn-cs"/>
              </a:rPr>
              <a:t>Students</a:t>
            </a: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t>
            </a:r>
            <a: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are involved in higher-order thinking (analysis, synthesis, evaluation). </a:t>
            </a:r>
            <a: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r>
            <a:b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b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8- </a:t>
            </a:r>
            <a:r>
              <a:rPr lang="en-US" sz="3600" b="1" dirty="0" smtClean="0">
                <a:solidFill>
                  <a:schemeClr val="tx1"/>
                </a:solidFill>
                <a:effectLst>
                  <a:outerShdw blurRad="38100" dist="38100" dir="2700000" algn="tl">
                    <a:srgbClr val="000000">
                      <a:alpha val="43137"/>
                    </a:srgbClr>
                  </a:outerShdw>
                </a:effectLst>
                <a:latin typeface="Bell MT" panose="02020503060305020303" pitchFamily="18" charset="0"/>
                <a:ea typeface="+mn-ea"/>
                <a:cs typeface="+mn-cs"/>
              </a:rPr>
              <a:t>Students</a:t>
            </a:r>
            <a:r>
              <a:rPr lang="en-US" sz="3600" b="1" dirty="0" smtClean="0">
                <a:solidFill>
                  <a:srgbClr val="FF0000"/>
                </a:solidFill>
                <a:effectLst>
                  <a:outerShdw blurRad="38100" dist="38100" dir="2700000" algn="tl">
                    <a:srgbClr val="000000">
                      <a:alpha val="43137"/>
                    </a:srgbClr>
                  </a:outerShdw>
                </a:effectLst>
                <a:latin typeface="Bell MT" panose="02020503060305020303" pitchFamily="18" charset="0"/>
                <a:ea typeface="+mn-ea"/>
                <a:cs typeface="+mn-cs"/>
              </a:rPr>
              <a:t> </a:t>
            </a:r>
            <a: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are engaged in activities (e.g., reading, discussion, writing). </a:t>
            </a:r>
            <a:r>
              <a:rPr lang="en-US" sz="3600" dirty="0" smtClean="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 </a:t>
            </a:r>
            <a: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
            </a:r>
            <a:br>
              <a:rPr lang="en-US" sz="3600" dirty="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br>
            <a:r>
              <a:rPr lang="en-US" sz="3600" dirty="0" smtClean="0">
                <a:solidFill>
                  <a:prstClr val="black"/>
                </a:solidFill>
                <a:effectLst>
                  <a:outerShdw blurRad="38100" dist="38100" dir="2700000" algn="tl">
                    <a:srgbClr val="000000">
                      <a:alpha val="43137"/>
                    </a:srgbClr>
                  </a:outerShdw>
                </a:effectLst>
                <a:latin typeface="Bell MT" panose="02020503060305020303" pitchFamily="18" charset="0"/>
                <a:ea typeface="+mn-ea"/>
                <a:cs typeface="+mn-cs"/>
              </a:rPr>
              <a:t>9- </a:t>
            </a:r>
            <a:r>
              <a:rPr lang="en-US" sz="3600" b="1" dirty="0" smtClean="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Greater </a:t>
            </a:r>
            <a:r>
              <a:rPr lang="en-US" sz="3600" b="1"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emphasis </a:t>
            </a:r>
            <a:r>
              <a:rPr lang="en-US" sz="3600" dirty="0">
                <a:solidFill>
                  <a:schemeClr val="accent1">
                    <a:lumMod val="75000"/>
                  </a:schemeClr>
                </a:solidFill>
                <a:effectLst>
                  <a:outerShdw blurRad="38100" dist="38100" dir="2700000" algn="tl">
                    <a:srgbClr val="000000">
                      <a:alpha val="43137"/>
                    </a:srgbClr>
                  </a:outerShdw>
                </a:effectLst>
                <a:latin typeface="Bell MT" panose="02020503060305020303" pitchFamily="18" charset="0"/>
                <a:ea typeface="+mn-ea"/>
                <a:cs typeface="+mn-cs"/>
              </a:rPr>
              <a:t>is placed on students' exploration of their own attitudes, values, and prior experiences. </a:t>
            </a:r>
            <a:r>
              <a:rPr lang="ar-SA" sz="3600" dirty="0">
                <a:solidFill>
                  <a:prstClr val="black"/>
                </a:solidFill>
                <a:effectLst>
                  <a:outerShdw blurRad="38100" dist="38100" dir="2700000" algn="tl">
                    <a:srgbClr val="000000">
                      <a:alpha val="43137"/>
                    </a:srgbClr>
                  </a:outerShdw>
                </a:effectLst>
                <a:latin typeface="Bell MT" panose="02020503060305020303" pitchFamily="18" charset="0"/>
                <a:ea typeface="+mn-ea"/>
              </a:rPr>
              <a:t/>
            </a:r>
            <a:br>
              <a:rPr lang="ar-SA" sz="3600" dirty="0">
                <a:solidFill>
                  <a:prstClr val="black"/>
                </a:solidFill>
                <a:effectLst>
                  <a:outerShdw blurRad="38100" dist="38100" dir="2700000" algn="tl">
                    <a:srgbClr val="000000">
                      <a:alpha val="43137"/>
                    </a:srgbClr>
                  </a:outerShdw>
                </a:effectLst>
                <a:latin typeface="Bell MT" panose="02020503060305020303" pitchFamily="18" charset="0"/>
                <a:ea typeface="+mn-ea"/>
              </a:rPr>
            </a:br>
            <a:endParaRPr lang="ar-KW" sz="3600" dirty="0">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D8B720B7-32B9-4EF9-BB61-337DCC7999A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dirty="0"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1109141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56C598A2-573D-4448-8F2F-0BBBDFF4931C}"/>
              </a:ext>
            </a:extLst>
          </p:cNvPr>
          <p:cNvGraphicFramePr/>
          <p:nvPr>
            <p:extLst>
              <p:ext uri="{D42A27DB-BD31-4B8C-83A1-F6EECF244321}">
                <p14:modId xmlns:p14="http://schemas.microsoft.com/office/powerpoint/2010/main" xmlns="" val="977443519"/>
              </p:ext>
            </p:extLst>
          </p:nvPr>
        </p:nvGraphicFramePr>
        <p:xfrm>
          <a:off x="616017" y="325676"/>
          <a:ext cx="11221079" cy="6187857"/>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xmlns="" id="{CF4DC0EA-1E91-4EEE-B36B-B6E344DFE451}"/>
              </a:ext>
            </a:extLst>
          </p:cNvPr>
          <p:cNvSpPr txBox="1"/>
          <p:nvPr/>
        </p:nvSpPr>
        <p:spPr>
          <a:xfrm>
            <a:off x="4206240" y="5811648"/>
            <a:ext cx="1414914" cy="369332"/>
          </a:xfrm>
          <a:prstGeom prst="rect">
            <a:avLst/>
          </a:prstGeom>
          <a:noFill/>
        </p:spPr>
        <p:txBody>
          <a:bodyPr wrap="square" rtlCol="0">
            <a:spAutoFit/>
          </a:bodyPr>
          <a:lstStyle/>
          <a:p>
            <a:pPr algn="ctr"/>
            <a:r>
              <a:rPr lang="en-US" dirty="0"/>
              <a:t>2.5</a:t>
            </a:r>
          </a:p>
        </p:txBody>
      </p:sp>
      <p:sp>
        <p:nvSpPr>
          <p:cNvPr id="4" name="TextBox 3">
            <a:extLst>
              <a:ext uri="{FF2B5EF4-FFF2-40B4-BE49-F238E27FC236}">
                <a16:creationId xmlns:a16="http://schemas.microsoft.com/office/drawing/2014/main" xmlns="" id="{B324E571-9EBA-44DD-9B95-B4925A3F0982}"/>
              </a:ext>
            </a:extLst>
          </p:cNvPr>
          <p:cNvSpPr txBox="1"/>
          <p:nvPr/>
        </p:nvSpPr>
        <p:spPr>
          <a:xfrm>
            <a:off x="6774582" y="3148311"/>
            <a:ext cx="1414914" cy="369332"/>
          </a:xfrm>
          <a:prstGeom prst="rect">
            <a:avLst/>
          </a:prstGeom>
          <a:noFill/>
        </p:spPr>
        <p:txBody>
          <a:bodyPr wrap="square" rtlCol="0">
            <a:spAutoFit/>
          </a:bodyPr>
          <a:lstStyle/>
          <a:p>
            <a:pPr algn="ctr"/>
            <a:r>
              <a:rPr lang="en-US" dirty="0"/>
              <a:t>21.5</a:t>
            </a:r>
          </a:p>
        </p:txBody>
      </p:sp>
    </p:spTree>
    <p:extLst>
      <p:ext uri="{BB962C8B-B14F-4D97-AF65-F5344CB8AC3E}">
        <p14:creationId xmlns:p14="http://schemas.microsoft.com/office/powerpoint/2010/main" xmlns="" val="427864771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algn="ctr"/>
            <a:r>
              <a:rPr lang="ro-RO" altLang="ro-RO" sz="4000" b="1" dirty="0" smtClean="0">
                <a:solidFill>
                  <a:srgbClr val="00B050"/>
                </a:solidFill>
                <a:effectLst>
                  <a:outerShdw blurRad="38100" dist="38100" dir="2700000" algn="tl">
                    <a:srgbClr val="000000">
                      <a:alpha val="43137"/>
                    </a:srgbClr>
                  </a:outerShdw>
                </a:effectLst>
              </a:rPr>
              <a:t>Mechanisms </a:t>
            </a:r>
            <a:r>
              <a:rPr lang="ro-RO" altLang="ro-RO" sz="4000" b="1" dirty="0">
                <a:solidFill>
                  <a:srgbClr val="00B050"/>
                </a:solidFill>
                <a:effectLst>
                  <a:outerShdw blurRad="38100" dist="38100" dir="2700000" algn="tl">
                    <a:srgbClr val="000000">
                      <a:alpha val="43137"/>
                    </a:srgbClr>
                  </a:outerShdw>
                </a:effectLst>
              </a:rPr>
              <a:t>of the </a:t>
            </a:r>
            <a:r>
              <a:rPr lang="az-Latn-AZ" altLang="ro-RO" sz="4000" b="1" dirty="0">
                <a:solidFill>
                  <a:srgbClr val="00B050"/>
                </a:solidFill>
                <a:effectLst>
                  <a:outerShdw blurRad="38100" dist="38100" dir="2700000" algn="tl">
                    <a:srgbClr val="000000">
                      <a:alpha val="43137"/>
                    </a:srgbClr>
                  </a:outerShdw>
                </a:effectLst>
              </a:rPr>
              <a:t>A</a:t>
            </a:r>
            <a:r>
              <a:rPr lang="ro-RO" altLang="ro-RO" sz="4000" b="1" dirty="0">
                <a:solidFill>
                  <a:srgbClr val="00B050"/>
                </a:solidFill>
                <a:effectLst>
                  <a:outerShdw blurRad="38100" dist="38100" dir="2700000" algn="tl">
                    <a:srgbClr val="000000">
                      <a:alpha val="43137"/>
                    </a:srgbClr>
                  </a:outerShdw>
                </a:effectLst>
              </a:rPr>
              <a:t>ctive/interactive </a:t>
            </a:r>
            <a:r>
              <a:rPr lang="az-Latn-AZ" altLang="ro-RO" sz="4000" b="1" dirty="0">
                <a:solidFill>
                  <a:srgbClr val="00B050"/>
                </a:solidFill>
                <a:effectLst>
                  <a:outerShdw blurRad="38100" dist="38100" dir="2700000" algn="tl">
                    <a:srgbClr val="000000">
                      <a:alpha val="43137"/>
                    </a:srgbClr>
                  </a:outerShdw>
                </a:effectLst>
              </a:rPr>
              <a:t>L</a:t>
            </a:r>
            <a:r>
              <a:rPr lang="ro-RO" altLang="ro-RO" sz="4000" b="1" dirty="0">
                <a:solidFill>
                  <a:srgbClr val="00B050"/>
                </a:solidFill>
                <a:effectLst>
                  <a:outerShdw blurRad="38100" dist="38100" dir="2700000" algn="tl">
                    <a:srgbClr val="000000">
                      <a:alpha val="43137"/>
                    </a:srgbClr>
                  </a:outerShdw>
                </a:effectLst>
              </a:rPr>
              <a:t>earning</a:t>
            </a:r>
            <a:endParaRPr lang="en-US" altLang="ro-RO" sz="4000" b="1" dirty="0">
              <a:solidFill>
                <a:srgbClr val="00B050"/>
              </a:solidFill>
              <a:effectLst>
                <a:outerShdw blurRad="38100" dist="38100" dir="2700000" algn="tl">
                  <a:srgbClr val="000000">
                    <a:alpha val="43137"/>
                  </a:srgbClr>
                </a:outerShdw>
              </a:effectLst>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C6FD53AE-A71C-424D-BF3C-496C9F794CC8}"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12291" name="AutoShape 3"/>
          <p:cNvSpPr>
            <a:spLocks noChangeArrowheads="1"/>
          </p:cNvSpPr>
          <p:nvPr/>
        </p:nvSpPr>
        <p:spPr bwMode="gray">
          <a:xfrm>
            <a:off x="2466975" y="4171950"/>
            <a:ext cx="2451100" cy="1771650"/>
          </a:xfrm>
          <a:prstGeom prst="roundRect">
            <a:avLst>
              <a:gd name="adj" fmla="val 12699"/>
            </a:avLst>
          </a:prstGeom>
          <a:solidFill>
            <a:schemeClr val="accent1"/>
          </a:solidFill>
          <a:ln w="9525" algn="ctr">
            <a:noFill/>
            <a:round/>
            <a:headEnd/>
            <a:tailEnd/>
          </a:ln>
          <a:effectLst/>
        </p:spPr>
        <p:txBody>
          <a:bodyPr wrap="none" anchor="ctr"/>
          <a:lstStyle/>
          <a:p>
            <a:pPr>
              <a:defRPr/>
            </a:pPr>
            <a:endParaRPr lang="en-US" sz="1350">
              <a:solidFill>
                <a:srgbClr val="FFC000"/>
              </a:solidFill>
            </a:endParaRPr>
          </a:p>
        </p:txBody>
      </p:sp>
      <p:sp>
        <p:nvSpPr>
          <p:cNvPr id="23556" name="Text Box 4"/>
          <p:cNvSpPr txBox="1">
            <a:spLocks noChangeArrowheads="1"/>
          </p:cNvSpPr>
          <p:nvPr/>
        </p:nvSpPr>
        <p:spPr bwMode="gray">
          <a:xfrm>
            <a:off x="5353051" y="3276602"/>
            <a:ext cx="1500188"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a:solidFill>
                  <a:srgbClr val="002060"/>
                </a:solidFill>
                <a:latin typeface="Bell MT" panose="02020503060305020303" pitchFamily="18" charset="0"/>
              </a:rPr>
              <a:t> Active/ interactive learning</a:t>
            </a:r>
          </a:p>
        </p:txBody>
      </p:sp>
      <p:sp>
        <p:nvSpPr>
          <p:cNvPr id="12293" name="AutoShape 5"/>
          <p:cNvSpPr>
            <a:spLocks noChangeArrowheads="1"/>
          </p:cNvSpPr>
          <p:nvPr/>
        </p:nvSpPr>
        <p:spPr bwMode="gray">
          <a:xfrm>
            <a:off x="2543175" y="4581525"/>
            <a:ext cx="2312988" cy="1149350"/>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pPr>
              <a:defRPr/>
            </a:pPr>
            <a:endParaRPr lang="en-US" sz="1350">
              <a:solidFill>
                <a:srgbClr val="000000"/>
              </a:solidFill>
            </a:endParaRPr>
          </a:p>
        </p:txBody>
      </p:sp>
      <p:sp>
        <p:nvSpPr>
          <p:cNvPr id="23558" name="Text Box 18"/>
          <p:cNvSpPr txBox="1">
            <a:spLocks noChangeArrowheads="1"/>
          </p:cNvSpPr>
          <p:nvPr/>
        </p:nvSpPr>
        <p:spPr bwMode="white">
          <a:xfrm>
            <a:off x="2559051" y="4173538"/>
            <a:ext cx="21209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a:solidFill>
                  <a:srgbClr val="002060"/>
                </a:solidFill>
                <a:latin typeface="Bell MT" panose="02020503060305020303" pitchFamily="18" charset="0"/>
              </a:rPr>
              <a:t>Mechanism</a:t>
            </a:r>
            <a:r>
              <a:rPr lang="ru-RU" altLang="ro-RO" sz="2000" b="1">
                <a:solidFill>
                  <a:srgbClr val="002060"/>
                </a:solidFill>
              </a:rPr>
              <a:t> №3</a:t>
            </a:r>
            <a:r>
              <a:rPr lang="en-US" altLang="ro-RO" sz="2000" b="1">
                <a:solidFill>
                  <a:srgbClr val="002060"/>
                </a:solidFill>
                <a:latin typeface="Bell MT" panose="02020503060305020303" pitchFamily="18" charset="0"/>
              </a:rPr>
              <a:t>.</a:t>
            </a:r>
          </a:p>
        </p:txBody>
      </p:sp>
      <p:sp>
        <p:nvSpPr>
          <p:cNvPr id="23559" name="Text Box 9"/>
          <p:cNvSpPr txBox="1">
            <a:spLocks noChangeArrowheads="1"/>
          </p:cNvSpPr>
          <p:nvPr/>
        </p:nvSpPr>
        <p:spPr bwMode="gray">
          <a:xfrm>
            <a:off x="2501903" y="4653140"/>
            <a:ext cx="2346325"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eaLnBrk="0" hangingPunct="0"/>
            <a:r>
              <a:rPr lang="ro-RO" altLang="ro-RO" sz="2000" b="1" dirty="0">
                <a:solidFill>
                  <a:srgbClr val="002060"/>
                </a:solidFill>
                <a:latin typeface="Bell MT" panose="02020503060305020303" pitchFamily="18" charset="0"/>
              </a:rPr>
              <a:t>Student</a:t>
            </a:r>
            <a:r>
              <a:rPr lang="en-US" altLang="ro-RO" sz="2000" b="1" dirty="0">
                <a:solidFill>
                  <a:srgbClr val="002060"/>
                </a:solidFill>
                <a:latin typeface="Bell MT" panose="02020503060305020303" pitchFamily="18" charset="0"/>
              </a:rPr>
              <a:t> </a:t>
            </a:r>
            <a:r>
              <a:rPr lang="ro-RO" altLang="ro-RO" sz="2000" b="1" dirty="0">
                <a:solidFill>
                  <a:srgbClr val="002060"/>
                </a:solidFill>
                <a:latin typeface="Bell MT" panose="02020503060305020303" pitchFamily="18" charset="0"/>
              </a:rPr>
              <a:t>-</a:t>
            </a:r>
            <a:r>
              <a:rPr lang="en-US" altLang="ro-RO" sz="2000" b="1" dirty="0">
                <a:solidFill>
                  <a:srgbClr val="002060"/>
                </a:solidFill>
                <a:latin typeface="Bell MT" panose="02020503060305020303" pitchFamily="18" charset="0"/>
              </a:rPr>
              <a:t>r</a:t>
            </a:r>
            <a:r>
              <a:rPr lang="ro-RO" altLang="ro-RO" sz="2000" b="1" dirty="0">
                <a:solidFill>
                  <a:srgbClr val="002060"/>
                </a:solidFill>
                <a:latin typeface="Bell MT" panose="02020503060305020303" pitchFamily="18" charset="0"/>
              </a:rPr>
              <a:t>esearcher, teacher –facilitator</a:t>
            </a:r>
            <a:endParaRPr lang="en-US" altLang="ro-RO" sz="2000" b="1" dirty="0">
              <a:solidFill>
                <a:srgbClr val="002060"/>
              </a:solidFill>
              <a:latin typeface="Bell MT" panose="02020503060305020303" pitchFamily="18" charset="0"/>
            </a:endParaRPr>
          </a:p>
        </p:txBody>
      </p:sp>
      <p:sp>
        <p:nvSpPr>
          <p:cNvPr id="12296" name="AutoShape 8"/>
          <p:cNvSpPr>
            <a:spLocks noChangeArrowheads="1"/>
          </p:cNvSpPr>
          <p:nvPr/>
        </p:nvSpPr>
        <p:spPr bwMode="gray">
          <a:xfrm>
            <a:off x="2362201" y="2065343"/>
            <a:ext cx="2555875" cy="1620837"/>
          </a:xfrm>
          <a:prstGeom prst="roundRect">
            <a:avLst>
              <a:gd name="adj" fmla="val 12699"/>
            </a:avLst>
          </a:prstGeom>
          <a:solidFill>
            <a:schemeClr val="folHlink"/>
          </a:solidFill>
          <a:ln w="9525" algn="ctr">
            <a:noFill/>
            <a:round/>
            <a:headEnd/>
            <a:tailEnd/>
          </a:ln>
          <a:effectLst/>
        </p:spPr>
        <p:txBody>
          <a:bodyPr wrap="none" anchor="ctr"/>
          <a:lstStyle/>
          <a:p>
            <a:pPr>
              <a:defRPr/>
            </a:pPr>
            <a:endParaRPr lang="en-US" sz="1350">
              <a:solidFill>
                <a:srgbClr val="002060"/>
              </a:solidFill>
              <a:latin typeface="Bell MT" panose="02020503060305020303" pitchFamily="18" charset="0"/>
            </a:endParaRPr>
          </a:p>
        </p:txBody>
      </p:sp>
      <p:sp>
        <p:nvSpPr>
          <p:cNvPr id="12297" name="AutoShape 9"/>
          <p:cNvSpPr>
            <a:spLocks noChangeArrowheads="1"/>
          </p:cNvSpPr>
          <p:nvPr/>
        </p:nvSpPr>
        <p:spPr bwMode="gray">
          <a:xfrm>
            <a:off x="2438401" y="2479680"/>
            <a:ext cx="2417763" cy="1077913"/>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pPr>
              <a:defRPr/>
            </a:pPr>
            <a:endParaRPr lang="en-US" sz="1350">
              <a:solidFill>
                <a:srgbClr val="000000"/>
              </a:solidFill>
            </a:endParaRPr>
          </a:p>
        </p:txBody>
      </p:sp>
      <p:sp>
        <p:nvSpPr>
          <p:cNvPr id="23562" name="Text Box 18"/>
          <p:cNvSpPr txBox="1">
            <a:spLocks noChangeArrowheads="1"/>
          </p:cNvSpPr>
          <p:nvPr/>
        </p:nvSpPr>
        <p:spPr bwMode="white">
          <a:xfrm>
            <a:off x="2438402" y="2101850"/>
            <a:ext cx="23495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a:solidFill>
                  <a:srgbClr val="FFFFFF"/>
                </a:solidFill>
              </a:rPr>
              <a:t>Mechanism</a:t>
            </a:r>
            <a:r>
              <a:rPr lang="ru-RU" altLang="ro-RO" sz="2000" b="1">
                <a:solidFill>
                  <a:srgbClr val="FFFFFF"/>
                </a:solidFill>
              </a:rPr>
              <a:t> №</a:t>
            </a:r>
            <a:r>
              <a:rPr lang="en-US" altLang="ro-RO" sz="2000" b="1">
                <a:solidFill>
                  <a:srgbClr val="FFFFFF"/>
                </a:solidFill>
              </a:rPr>
              <a:t>1.</a:t>
            </a:r>
          </a:p>
        </p:txBody>
      </p:sp>
      <p:sp>
        <p:nvSpPr>
          <p:cNvPr id="23563" name="Text Box 9"/>
          <p:cNvSpPr txBox="1">
            <a:spLocks noChangeArrowheads="1"/>
          </p:cNvSpPr>
          <p:nvPr/>
        </p:nvSpPr>
        <p:spPr bwMode="gray">
          <a:xfrm>
            <a:off x="2390776" y="2492377"/>
            <a:ext cx="2457451"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r>
              <a:rPr lang="ro-RO" altLang="ro-RO" sz="2000" b="1">
                <a:solidFill>
                  <a:srgbClr val="002060"/>
                </a:solidFill>
                <a:latin typeface="Bell MT" panose="02020503060305020303" pitchFamily="18" charset="0"/>
              </a:rPr>
              <a:t>Creating a problem solving situation</a:t>
            </a:r>
            <a:endParaRPr lang="en-US" altLang="ro-RO" sz="2000" b="1">
              <a:solidFill>
                <a:srgbClr val="002060"/>
              </a:solidFill>
              <a:latin typeface="Bell MT" panose="02020503060305020303" pitchFamily="18" charset="0"/>
            </a:endParaRPr>
          </a:p>
        </p:txBody>
      </p:sp>
      <p:sp>
        <p:nvSpPr>
          <p:cNvPr id="12300" name="AutoShape 12"/>
          <p:cNvSpPr>
            <a:spLocks noChangeArrowheads="1"/>
          </p:cNvSpPr>
          <p:nvPr/>
        </p:nvSpPr>
        <p:spPr bwMode="gray">
          <a:xfrm>
            <a:off x="7224713" y="4171955"/>
            <a:ext cx="2366963" cy="1704975"/>
          </a:xfrm>
          <a:prstGeom prst="roundRect">
            <a:avLst>
              <a:gd name="adj" fmla="val 12699"/>
            </a:avLst>
          </a:prstGeom>
          <a:solidFill>
            <a:schemeClr val="hlink"/>
          </a:solidFill>
          <a:ln w="9525" algn="ctr">
            <a:noFill/>
            <a:round/>
            <a:headEnd/>
            <a:tailEnd/>
          </a:ln>
          <a:effectLst/>
        </p:spPr>
        <p:txBody>
          <a:bodyPr wrap="none" anchor="ctr"/>
          <a:lstStyle/>
          <a:p>
            <a:pPr>
              <a:defRPr/>
            </a:pPr>
            <a:endParaRPr lang="en-US" sz="1350">
              <a:solidFill>
                <a:srgbClr val="000000"/>
              </a:solidFill>
            </a:endParaRPr>
          </a:p>
        </p:txBody>
      </p:sp>
      <p:sp>
        <p:nvSpPr>
          <p:cNvPr id="12301" name="AutoShape 13"/>
          <p:cNvSpPr>
            <a:spLocks noChangeArrowheads="1"/>
          </p:cNvSpPr>
          <p:nvPr/>
        </p:nvSpPr>
        <p:spPr bwMode="gray">
          <a:xfrm>
            <a:off x="7339017" y="4516438"/>
            <a:ext cx="2181225" cy="1236662"/>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pPr>
              <a:defRPr/>
            </a:pPr>
            <a:endParaRPr lang="en-US" sz="1350">
              <a:solidFill>
                <a:srgbClr val="000000"/>
              </a:solidFill>
            </a:endParaRPr>
          </a:p>
        </p:txBody>
      </p:sp>
      <p:sp>
        <p:nvSpPr>
          <p:cNvPr id="23566" name="Text Box 18"/>
          <p:cNvSpPr txBox="1">
            <a:spLocks noChangeArrowheads="1"/>
          </p:cNvSpPr>
          <p:nvPr/>
        </p:nvSpPr>
        <p:spPr bwMode="white">
          <a:xfrm>
            <a:off x="7221541" y="4171950"/>
            <a:ext cx="236378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a:solidFill>
                  <a:srgbClr val="002060"/>
                </a:solidFill>
                <a:latin typeface="Bell MT" panose="02020503060305020303" pitchFamily="18" charset="0"/>
              </a:rPr>
              <a:t>Mechanism</a:t>
            </a:r>
            <a:r>
              <a:rPr lang="ru-RU" altLang="ro-RO" sz="2000" b="1">
                <a:solidFill>
                  <a:srgbClr val="002060"/>
                </a:solidFill>
              </a:rPr>
              <a:t> №4</a:t>
            </a:r>
            <a:r>
              <a:rPr lang="en-US" altLang="ro-RO" sz="2000" b="1">
                <a:solidFill>
                  <a:srgbClr val="002060"/>
                </a:solidFill>
                <a:latin typeface="Bell MT" panose="02020503060305020303" pitchFamily="18" charset="0"/>
              </a:rPr>
              <a:t>.</a:t>
            </a:r>
          </a:p>
        </p:txBody>
      </p:sp>
      <p:sp>
        <p:nvSpPr>
          <p:cNvPr id="23567" name="Text Box 9"/>
          <p:cNvSpPr txBox="1">
            <a:spLocks noChangeArrowheads="1"/>
          </p:cNvSpPr>
          <p:nvPr/>
        </p:nvSpPr>
        <p:spPr bwMode="gray">
          <a:xfrm>
            <a:off x="7380292" y="4645589"/>
            <a:ext cx="2155825"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eaLnBrk="0" hangingPunct="0"/>
            <a:r>
              <a:rPr lang="ro-RO" altLang="ro-RO" sz="2000" b="1" dirty="0">
                <a:solidFill>
                  <a:srgbClr val="002060"/>
                </a:solidFill>
                <a:latin typeface="Bell MT" panose="02020503060305020303" pitchFamily="18" charset="0"/>
              </a:rPr>
              <a:t>Psychological support, Respect and Trust </a:t>
            </a:r>
            <a:endParaRPr lang="en-US" altLang="ro-RO" sz="2000" b="1" dirty="0">
              <a:solidFill>
                <a:srgbClr val="002060"/>
              </a:solidFill>
              <a:latin typeface="Bell MT" panose="02020503060305020303" pitchFamily="18" charset="0"/>
            </a:endParaRPr>
          </a:p>
        </p:txBody>
      </p:sp>
      <p:sp>
        <p:nvSpPr>
          <p:cNvPr id="12304" name="AutoShape 16"/>
          <p:cNvSpPr>
            <a:spLocks noChangeArrowheads="1"/>
          </p:cNvSpPr>
          <p:nvPr/>
        </p:nvSpPr>
        <p:spPr bwMode="gray">
          <a:xfrm>
            <a:off x="7183439" y="2101850"/>
            <a:ext cx="2476500" cy="1538288"/>
          </a:xfrm>
          <a:prstGeom prst="roundRect">
            <a:avLst>
              <a:gd name="adj" fmla="val 12699"/>
            </a:avLst>
          </a:prstGeom>
          <a:solidFill>
            <a:schemeClr val="accent2"/>
          </a:solidFill>
          <a:ln w="9525" algn="ctr">
            <a:noFill/>
            <a:round/>
            <a:headEnd/>
            <a:tailEnd/>
          </a:ln>
          <a:effectLst/>
        </p:spPr>
        <p:txBody>
          <a:bodyPr wrap="none" anchor="ctr"/>
          <a:lstStyle/>
          <a:p>
            <a:pPr>
              <a:defRPr/>
            </a:pPr>
            <a:endParaRPr lang="en-US" sz="1350">
              <a:solidFill>
                <a:srgbClr val="000000"/>
              </a:solidFill>
            </a:endParaRPr>
          </a:p>
        </p:txBody>
      </p:sp>
      <p:sp>
        <p:nvSpPr>
          <p:cNvPr id="12305" name="AutoShape 17"/>
          <p:cNvSpPr>
            <a:spLocks noChangeArrowheads="1"/>
          </p:cNvSpPr>
          <p:nvPr/>
        </p:nvSpPr>
        <p:spPr bwMode="gray">
          <a:xfrm>
            <a:off x="7354891" y="2430463"/>
            <a:ext cx="2193925" cy="1098550"/>
          </a:xfrm>
          <a:prstGeom prst="roundRect">
            <a:avLst>
              <a:gd name="adj" fmla="val 16667"/>
            </a:avLst>
          </a:prstGeom>
          <a:solidFill>
            <a:srgbClr val="FFFFFF"/>
          </a:solidFill>
          <a:ln w="9525">
            <a:noFill/>
            <a:round/>
            <a:headEnd/>
            <a:tailEnd/>
          </a:ln>
          <a:effectLst>
            <a:prstShdw prst="shdw18" dist="17961" dir="13500000">
              <a:srgbClr val="FFFFFF">
                <a:gamma/>
                <a:shade val="60000"/>
                <a:invGamma/>
              </a:srgbClr>
            </a:prstShdw>
          </a:effectLst>
        </p:spPr>
        <p:txBody>
          <a:bodyPr wrap="none" anchor="ctr"/>
          <a:lstStyle/>
          <a:p>
            <a:pPr>
              <a:defRPr/>
            </a:pPr>
            <a:endParaRPr lang="en-US" sz="1350">
              <a:solidFill>
                <a:srgbClr val="000000"/>
              </a:solidFill>
            </a:endParaRPr>
          </a:p>
        </p:txBody>
      </p:sp>
      <p:sp>
        <p:nvSpPr>
          <p:cNvPr id="23570" name="Text Box 18"/>
          <p:cNvSpPr txBox="1">
            <a:spLocks noChangeArrowheads="1"/>
          </p:cNvSpPr>
          <p:nvPr/>
        </p:nvSpPr>
        <p:spPr bwMode="white">
          <a:xfrm>
            <a:off x="7258053" y="2081213"/>
            <a:ext cx="229076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dirty="0">
                <a:solidFill>
                  <a:srgbClr val="002060"/>
                </a:solidFill>
                <a:latin typeface="Bell MT" panose="02020503060305020303" pitchFamily="18" charset="0"/>
              </a:rPr>
              <a:t>Mechanism</a:t>
            </a:r>
            <a:r>
              <a:rPr lang="ru-RU" altLang="ro-RO" sz="2000" b="1" dirty="0">
                <a:solidFill>
                  <a:srgbClr val="002060"/>
                </a:solidFill>
              </a:rPr>
              <a:t> №2</a:t>
            </a:r>
            <a:r>
              <a:rPr lang="en-US" altLang="ro-RO" sz="2000" b="1" dirty="0" smtClean="0">
                <a:solidFill>
                  <a:srgbClr val="002060"/>
                </a:solidFill>
                <a:latin typeface="Bell MT" panose="02020503060305020303" pitchFamily="18" charset="0"/>
              </a:rPr>
              <a:t>.</a:t>
            </a:r>
            <a:endParaRPr lang="en-US" altLang="ro-RO" sz="2000" b="1" dirty="0">
              <a:solidFill>
                <a:srgbClr val="002060"/>
              </a:solidFill>
              <a:latin typeface="Bell MT" panose="02020503060305020303" pitchFamily="18" charset="0"/>
            </a:endParaRPr>
          </a:p>
        </p:txBody>
      </p:sp>
      <p:sp>
        <p:nvSpPr>
          <p:cNvPr id="23571" name="Text Box 9"/>
          <p:cNvSpPr txBox="1">
            <a:spLocks noChangeArrowheads="1"/>
          </p:cNvSpPr>
          <p:nvPr/>
        </p:nvSpPr>
        <p:spPr bwMode="gray">
          <a:xfrm>
            <a:off x="7410453" y="2497965"/>
            <a:ext cx="2138363"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eaLnBrk="0" hangingPunct="0"/>
            <a:r>
              <a:rPr lang="ro-RO" altLang="ro-RO" sz="2000" b="1" dirty="0">
                <a:solidFill>
                  <a:srgbClr val="002060"/>
                </a:solidFill>
                <a:latin typeface="Bell MT" panose="02020503060305020303" pitchFamily="18" charset="0"/>
              </a:rPr>
              <a:t>Necessity of dialogue and cooperation </a:t>
            </a:r>
            <a:endParaRPr lang="en-US" altLang="ro-RO" sz="2000" b="1" dirty="0">
              <a:solidFill>
                <a:srgbClr val="002060"/>
              </a:solidFill>
              <a:latin typeface="Bell MT" panose="02020503060305020303" pitchFamily="18" charset="0"/>
            </a:endParaRPr>
          </a:p>
        </p:txBody>
      </p:sp>
      <p:grpSp>
        <p:nvGrpSpPr>
          <p:cNvPr id="2" name="Group 20"/>
          <p:cNvGrpSpPr>
            <a:grpSpLocks/>
          </p:cNvGrpSpPr>
          <p:nvPr/>
        </p:nvGrpSpPr>
        <p:grpSpPr bwMode="auto">
          <a:xfrm>
            <a:off x="4770437" y="2857500"/>
            <a:ext cx="2508251" cy="2103438"/>
            <a:chOff x="1968" y="1488"/>
            <a:chExt cx="1776" cy="1766"/>
          </a:xfrm>
        </p:grpSpPr>
        <p:sp>
          <p:nvSpPr>
            <p:cNvPr id="12309" name="AutoShape 21"/>
            <p:cNvSpPr>
              <a:spLocks noChangeArrowheads="1"/>
            </p:cNvSpPr>
            <p:nvPr/>
          </p:nvSpPr>
          <p:spPr bwMode="gray">
            <a:xfrm rot="6774404">
              <a:off x="2004" y="1579"/>
              <a:ext cx="1687" cy="1664"/>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hlink">
                    <a:gamma/>
                    <a:shade val="0"/>
                    <a:invGamma/>
                  </a:schemeClr>
                </a:gs>
                <a:gs pos="100000">
                  <a:schemeClr va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hlink"/>
              </a:extrusionClr>
            </a:sp3d>
          </p:spPr>
          <p:txBody>
            <a:bodyPr wrap="none" anchor="ctr">
              <a:flatTx/>
            </a:bodyPr>
            <a:lstStyle/>
            <a:p>
              <a:pPr>
                <a:defRPr/>
              </a:pPr>
              <a:endParaRPr lang="en-US" sz="1350">
                <a:solidFill>
                  <a:srgbClr val="000000"/>
                </a:solidFill>
              </a:endParaRPr>
            </a:p>
          </p:txBody>
        </p:sp>
        <p:sp>
          <p:nvSpPr>
            <p:cNvPr id="12310" name="AutoShape 22"/>
            <p:cNvSpPr>
              <a:spLocks noChangeArrowheads="1"/>
            </p:cNvSpPr>
            <p:nvPr/>
          </p:nvSpPr>
          <p:spPr bwMode="gray">
            <a:xfrm rot="12174404">
              <a:off x="1968" y="1567"/>
              <a:ext cx="1688" cy="1665"/>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1">
                    <a:gamma/>
                    <a:shade val="0"/>
                    <a:invGamma/>
                  </a:schemeClr>
                </a:gs>
                <a:gs pos="100000">
                  <a:schemeClr val="accent1"/>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1"/>
              </a:extrusionClr>
            </a:sp3d>
          </p:spPr>
          <p:txBody>
            <a:bodyPr wrap="none" anchor="ctr">
              <a:flatTx/>
            </a:bodyPr>
            <a:lstStyle/>
            <a:p>
              <a:pPr>
                <a:defRPr/>
              </a:pPr>
              <a:endParaRPr lang="en-US" sz="1350">
                <a:solidFill>
                  <a:srgbClr val="000000"/>
                </a:solidFill>
              </a:endParaRPr>
            </a:p>
          </p:txBody>
        </p:sp>
        <p:sp>
          <p:nvSpPr>
            <p:cNvPr id="12311" name="AutoShape 23"/>
            <p:cNvSpPr>
              <a:spLocks noChangeArrowheads="1"/>
            </p:cNvSpPr>
            <p:nvPr/>
          </p:nvSpPr>
          <p:spPr bwMode="gray">
            <a:xfrm rot="17574404">
              <a:off x="2029" y="1500"/>
              <a:ext cx="1687" cy="1664"/>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folHlink">
                    <a:gamma/>
                    <a:shade val="6275"/>
                    <a:invGamma/>
                  </a:schemeClr>
                </a:gs>
                <a:gs pos="100000">
                  <a:schemeClr val="folHlink"/>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folHlink"/>
              </a:extrusionClr>
            </a:sp3d>
          </p:spPr>
          <p:txBody>
            <a:bodyPr wrap="none" anchor="ctr">
              <a:flatTx/>
            </a:bodyPr>
            <a:lstStyle/>
            <a:p>
              <a:pPr>
                <a:defRPr/>
              </a:pPr>
              <a:endParaRPr lang="en-US" sz="1350">
                <a:solidFill>
                  <a:srgbClr val="000000"/>
                </a:solidFill>
              </a:endParaRPr>
            </a:p>
          </p:txBody>
        </p:sp>
        <p:sp>
          <p:nvSpPr>
            <p:cNvPr id="12312" name="AutoShape 24"/>
            <p:cNvSpPr>
              <a:spLocks noChangeArrowheads="1"/>
            </p:cNvSpPr>
            <p:nvPr/>
          </p:nvSpPr>
          <p:spPr bwMode="gray">
            <a:xfrm rot="22974404">
              <a:off x="2056" y="1536"/>
              <a:ext cx="1688" cy="1663"/>
            </a:xfrm>
            <a:custGeom>
              <a:avLst/>
              <a:gdLst>
                <a:gd name="G0" fmla="+- -1509893 0 0"/>
                <a:gd name="G1" fmla="+- -5955455 0 0"/>
                <a:gd name="G2" fmla="+- -1509893 0 -5955455"/>
                <a:gd name="G3" fmla="+- 10800 0 0"/>
                <a:gd name="G4" fmla="+- 0 0 -1509893"/>
                <a:gd name="T0" fmla="*/ 360 256 1"/>
                <a:gd name="T1" fmla="*/ 0 256 1"/>
                <a:gd name="G5" fmla="+- G2 T0 T1"/>
                <a:gd name="G6" fmla="?: G2 G2 G5"/>
                <a:gd name="G7" fmla="+- 0 0 G6"/>
                <a:gd name="G8" fmla="+- 7926 0 0"/>
                <a:gd name="G9" fmla="+- 0 0 -5955455"/>
                <a:gd name="G10" fmla="+- 7926 0 2700"/>
                <a:gd name="G11" fmla="cos G10 -1509893"/>
                <a:gd name="G12" fmla="sin G10 -1509893"/>
                <a:gd name="G13" fmla="cos 13500 -1509893"/>
                <a:gd name="G14" fmla="sin 13500 -1509893"/>
                <a:gd name="G15" fmla="+- G11 10800 0"/>
                <a:gd name="G16" fmla="+- G12 10800 0"/>
                <a:gd name="G17" fmla="+- G13 10800 0"/>
                <a:gd name="G18" fmla="+- G14 10800 0"/>
                <a:gd name="G19" fmla="*/ 7926 1 2"/>
                <a:gd name="G20" fmla="+- G19 5400 0"/>
                <a:gd name="G21" fmla="cos G20 -1509893"/>
                <a:gd name="G22" fmla="sin G20 -1509893"/>
                <a:gd name="G23" fmla="+- G21 10800 0"/>
                <a:gd name="G24" fmla="+- G12 G23 G22"/>
                <a:gd name="G25" fmla="+- G22 G23 G11"/>
                <a:gd name="G26" fmla="cos 10800 -1509893"/>
                <a:gd name="G27" fmla="sin 10800 -1509893"/>
                <a:gd name="G28" fmla="cos 7926 -1509893"/>
                <a:gd name="G29" fmla="sin 7926 -1509893"/>
                <a:gd name="G30" fmla="+- G26 10800 0"/>
                <a:gd name="G31" fmla="+- G27 10800 0"/>
                <a:gd name="G32" fmla="+- G28 10800 0"/>
                <a:gd name="G33" fmla="+- G29 10800 0"/>
                <a:gd name="G34" fmla="+- G19 5400 0"/>
                <a:gd name="G35" fmla="cos G34 -5955455"/>
                <a:gd name="G36" fmla="sin G34 -5955455"/>
                <a:gd name="G37" fmla="+/ -5955455 -1509893 2"/>
                <a:gd name="T2" fmla="*/ 180 256 1"/>
                <a:gd name="T3" fmla="*/ 0 256 1"/>
                <a:gd name="G38" fmla="+- G37 T2 T3"/>
                <a:gd name="G39" fmla="?: G2 G37 G38"/>
                <a:gd name="G40" fmla="cos 10800 G39"/>
                <a:gd name="G41" fmla="sin 10800 G39"/>
                <a:gd name="G42" fmla="cos 7926 G39"/>
                <a:gd name="G43" fmla="sin 7926 G39"/>
                <a:gd name="G44" fmla="+- G40 10800 0"/>
                <a:gd name="G45" fmla="+- G41 10800 0"/>
                <a:gd name="G46" fmla="+- G42 10800 0"/>
                <a:gd name="G47" fmla="+- G43 10800 0"/>
                <a:gd name="G48" fmla="+- G35 10800 0"/>
                <a:gd name="G49" fmla="+- G36 10800 0"/>
                <a:gd name="T4" fmla="*/ 16689 w 21600"/>
                <a:gd name="T5" fmla="*/ 1746 h 21600"/>
                <a:gd name="T6" fmla="*/ 10657 w 21600"/>
                <a:gd name="T7" fmla="*/ 1438 h 21600"/>
                <a:gd name="T8" fmla="*/ 15121 w 21600"/>
                <a:gd name="T9" fmla="*/ 4156 h 21600"/>
                <a:gd name="T10" fmla="*/ 23223 w 21600"/>
                <a:gd name="T11" fmla="*/ 5516 h 21600"/>
                <a:gd name="T12" fmla="*/ 21035 w 21600"/>
                <a:gd name="T13" fmla="*/ 10942 h 21600"/>
                <a:gd name="T14" fmla="*/ 15609 w 21600"/>
                <a:gd name="T15" fmla="*/ 875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rotWithShape="1">
              <a:gsLst>
                <a:gs pos="0">
                  <a:schemeClr val="accent2">
                    <a:gamma/>
                    <a:shade val="0"/>
                    <a:invGamma/>
                  </a:schemeClr>
                </a:gs>
                <a:gs pos="100000">
                  <a:schemeClr val="accent2"/>
                </a:gs>
              </a:gsLst>
              <a:lin ang="2700000" scaled="1"/>
            </a:gradFill>
            <a:ln w="9525">
              <a:noFill/>
              <a:miter lim="800000"/>
              <a:headEnd/>
              <a:tailEnd/>
            </a:ln>
            <a:effectLst/>
            <a:scene3d>
              <a:camera prst="legacyObliqueTopRight"/>
              <a:lightRig rig="legacyFlat3" dir="b"/>
            </a:scene3d>
            <a:sp3d extrusionH="176200" prstMaterial="legacyMatte">
              <a:bevelT w="13500" h="13500" prst="angle"/>
              <a:bevelB w="13500" h="13500" prst="angle"/>
              <a:extrusionClr>
                <a:schemeClr val="accent2"/>
              </a:extrusionClr>
            </a:sp3d>
          </p:spPr>
          <p:txBody>
            <a:bodyPr wrap="none" anchor="ctr">
              <a:flatTx/>
            </a:bodyPr>
            <a:lstStyle/>
            <a:p>
              <a:pPr>
                <a:defRPr/>
              </a:pPr>
              <a:endParaRPr lang="en-US" sz="1350">
                <a:solidFill>
                  <a:srgbClr val="000000"/>
                </a:solidFill>
              </a:endParaRPr>
            </a:p>
          </p:txBody>
        </p:sp>
      </p:grpSp>
    </p:spTree>
    <p:extLst>
      <p:ext uri="{BB962C8B-B14F-4D97-AF65-F5344CB8AC3E}">
        <p14:creationId xmlns:p14="http://schemas.microsoft.com/office/powerpoint/2010/main" xmlns="" val="9542153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62"/>
                                        </p:tgtEl>
                                        <p:attrNameLst>
                                          <p:attrName>style.visibility</p:attrName>
                                        </p:attrNameLst>
                                      </p:cBhvr>
                                      <p:to>
                                        <p:strVal val="visible"/>
                                      </p:to>
                                    </p:set>
                                    <p:anim calcmode="lin" valueType="num">
                                      <p:cBhvr additive="base">
                                        <p:cTn id="7" dur="500" fill="hold"/>
                                        <p:tgtEl>
                                          <p:spTgt spid="23562"/>
                                        </p:tgtEl>
                                        <p:attrNameLst>
                                          <p:attrName>ppt_x</p:attrName>
                                        </p:attrNameLst>
                                      </p:cBhvr>
                                      <p:tavLst>
                                        <p:tav tm="0">
                                          <p:val>
                                            <p:strVal val="#ppt_x"/>
                                          </p:val>
                                        </p:tav>
                                        <p:tav tm="100000">
                                          <p:val>
                                            <p:strVal val="#ppt_x"/>
                                          </p:val>
                                        </p:tav>
                                      </p:tavLst>
                                    </p:anim>
                                    <p:anim calcmode="lin" valueType="num">
                                      <p:cBhvr additive="base">
                                        <p:cTn id="8" dur="500" fill="hold"/>
                                        <p:tgtEl>
                                          <p:spTgt spid="2356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296"/>
                                        </p:tgtEl>
                                        <p:attrNameLst>
                                          <p:attrName>style.visibility</p:attrName>
                                        </p:attrNameLst>
                                      </p:cBhvr>
                                      <p:to>
                                        <p:strVal val="visible"/>
                                      </p:to>
                                    </p:set>
                                    <p:anim calcmode="lin" valueType="num">
                                      <p:cBhvr additive="base">
                                        <p:cTn id="11" dur="500" fill="hold"/>
                                        <p:tgtEl>
                                          <p:spTgt spid="12296"/>
                                        </p:tgtEl>
                                        <p:attrNameLst>
                                          <p:attrName>ppt_x</p:attrName>
                                        </p:attrNameLst>
                                      </p:cBhvr>
                                      <p:tavLst>
                                        <p:tav tm="0">
                                          <p:val>
                                            <p:strVal val="#ppt_x"/>
                                          </p:val>
                                        </p:tav>
                                        <p:tav tm="100000">
                                          <p:val>
                                            <p:strVal val="#ppt_x"/>
                                          </p:val>
                                        </p:tav>
                                      </p:tavLst>
                                    </p:anim>
                                    <p:anim calcmode="lin" valueType="num">
                                      <p:cBhvr additive="base">
                                        <p:cTn id="12" dur="500" fill="hold"/>
                                        <p:tgtEl>
                                          <p:spTgt spid="1229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563"/>
                                        </p:tgtEl>
                                        <p:attrNameLst>
                                          <p:attrName>style.visibility</p:attrName>
                                        </p:attrNameLst>
                                      </p:cBhvr>
                                      <p:to>
                                        <p:strVal val="visible"/>
                                      </p:to>
                                    </p:set>
                                    <p:anim calcmode="lin" valueType="num">
                                      <p:cBhvr additive="base">
                                        <p:cTn id="15" dur="500" fill="hold"/>
                                        <p:tgtEl>
                                          <p:spTgt spid="23563"/>
                                        </p:tgtEl>
                                        <p:attrNameLst>
                                          <p:attrName>ppt_x</p:attrName>
                                        </p:attrNameLst>
                                      </p:cBhvr>
                                      <p:tavLst>
                                        <p:tav tm="0">
                                          <p:val>
                                            <p:strVal val="#ppt_x"/>
                                          </p:val>
                                        </p:tav>
                                        <p:tav tm="100000">
                                          <p:val>
                                            <p:strVal val="#ppt_x"/>
                                          </p:val>
                                        </p:tav>
                                      </p:tavLst>
                                    </p:anim>
                                    <p:anim calcmode="lin" valueType="num">
                                      <p:cBhvr additive="base">
                                        <p:cTn id="16" dur="500" fill="hold"/>
                                        <p:tgtEl>
                                          <p:spTgt spid="2356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297"/>
                                        </p:tgtEl>
                                        <p:attrNameLst>
                                          <p:attrName>style.visibility</p:attrName>
                                        </p:attrNameLst>
                                      </p:cBhvr>
                                      <p:to>
                                        <p:strVal val="visible"/>
                                      </p:to>
                                    </p:set>
                                    <p:anim calcmode="lin" valueType="num">
                                      <p:cBhvr additive="base">
                                        <p:cTn id="19" dur="500" fill="hold"/>
                                        <p:tgtEl>
                                          <p:spTgt spid="12297"/>
                                        </p:tgtEl>
                                        <p:attrNameLst>
                                          <p:attrName>ppt_x</p:attrName>
                                        </p:attrNameLst>
                                      </p:cBhvr>
                                      <p:tavLst>
                                        <p:tav tm="0">
                                          <p:val>
                                            <p:strVal val="#ppt_x"/>
                                          </p:val>
                                        </p:tav>
                                        <p:tav tm="100000">
                                          <p:val>
                                            <p:strVal val="#ppt_x"/>
                                          </p:val>
                                        </p:tav>
                                      </p:tavLst>
                                    </p:anim>
                                    <p:anim calcmode="lin" valueType="num">
                                      <p:cBhvr additive="base">
                                        <p:cTn id="20" dur="500" fill="hold"/>
                                        <p:tgtEl>
                                          <p:spTgt spid="1229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570"/>
                                        </p:tgtEl>
                                        <p:attrNameLst>
                                          <p:attrName>style.visibility</p:attrName>
                                        </p:attrNameLst>
                                      </p:cBhvr>
                                      <p:to>
                                        <p:strVal val="visible"/>
                                      </p:to>
                                    </p:set>
                                    <p:anim calcmode="lin" valueType="num">
                                      <p:cBhvr additive="base">
                                        <p:cTn id="25" dur="500" fill="hold"/>
                                        <p:tgtEl>
                                          <p:spTgt spid="23570"/>
                                        </p:tgtEl>
                                        <p:attrNameLst>
                                          <p:attrName>ppt_x</p:attrName>
                                        </p:attrNameLst>
                                      </p:cBhvr>
                                      <p:tavLst>
                                        <p:tav tm="0">
                                          <p:val>
                                            <p:strVal val="#ppt_x"/>
                                          </p:val>
                                        </p:tav>
                                        <p:tav tm="100000">
                                          <p:val>
                                            <p:strVal val="#ppt_x"/>
                                          </p:val>
                                        </p:tav>
                                      </p:tavLst>
                                    </p:anim>
                                    <p:anim calcmode="lin" valueType="num">
                                      <p:cBhvr additive="base">
                                        <p:cTn id="26" dur="500" fill="hold"/>
                                        <p:tgtEl>
                                          <p:spTgt spid="2357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304"/>
                                        </p:tgtEl>
                                        <p:attrNameLst>
                                          <p:attrName>style.visibility</p:attrName>
                                        </p:attrNameLst>
                                      </p:cBhvr>
                                      <p:to>
                                        <p:strVal val="visible"/>
                                      </p:to>
                                    </p:set>
                                    <p:anim calcmode="lin" valueType="num">
                                      <p:cBhvr additive="base">
                                        <p:cTn id="29" dur="500" fill="hold"/>
                                        <p:tgtEl>
                                          <p:spTgt spid="12304"/>
                                        </p:tgtEl>
                                        <p:attrNameLst>
                                          <p:attrName>ppt_x</p:attrName>
                                        </p:attrNameLst>
                                      </p:cBhvr>
                                      <p:tavLst>
                                        <p:tav tm="0">
                                          <p:val>
                                            <p:strVal val="#ppt_x"/>
                                          </p:val>
                                        </p:tav>
                                        <p:tav tm="100000">
                                          <p:val>
                                            <p:strVal val="#ppt_x"/>
                                          </p:val>
                                        </p:tav>
                                      </p:tavLst>
                                    </p:anim>
                                    <p:anim calcmode="lin" valueType="num">
                                      <p:cBhvr additive="base">
                                        <p:cTn id="30" dur="500" fill="hold"/>
                                        <p:tgtEl>
                                          <p:spTgt spid="1230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305"/>
                                        </p:tgtEl>
                                        <p:attrNameLst>
                                          <p:attrName>style.visibility</p:attrName>
                                        </p:attrNameLst>
                                      </p:cBhvr>
                                      <p:to>
                                        <p:strVal val="visible"/>
                                      </p:to>
                                    </p:set>
                                    <p:anim calcmode="lin" valueType="num">
                                      <p:cBhvr additive="base">
                                        <p:cTn id="33" dur="500" fill="hold"/>
                                        <p:tgtEl>
                                          <p:spTgt spid="12305"/>
                                        </p:tgtEl>
                                        <p:attrNameLst>
                                          <p:attrName>ppt_x</p:attrName>
                                        </p:attrNameLst>
                                      </p:cBhvr>
                                      <p:tavLst>
                                        <p:tav tm="0">
                                          <p:val>
                                            <p:strVal val="#ppt_x"/>
                                          </p:val>
                                        </p:tav>
                                        <p:tav tm="100000">
                                          <p:val>
                                            <p:strVal val="#ppt_x"/>
                                          </p:val>
                                        </p:tav>
                                      </p:tavLst>
                                    </p:anim>
                                    <p:anim calcmode="lin" valueType="num">
                                      <p:cBhvr additive="base">
                                        <p:cTn id="34" dur="500" fill="hold"/>
                                        <p:tgtEl>
                                          <p:spTgt spid="1230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3571"/>
                                        </p:tgtEl>
                                        <p:attrNameLst>
                                          <p:attrName>style.visibility</p:attrName>
                                        </p:attrNameLst>
                                      </p:cBhvr>
                                      <p:to>
                                        <p:strVal val="visible"/>
                                      </p:to>
                                    </p:set>
                                    <p:anim calcmode="lin" valueType="num">
                                      <p:cBhvr additive="base">
                                        <p:cTn id="37" dur="500" fill="hold"/>
                                        <p:tgtEl>
                                          <p:spTgt spid="23571"/>
                                        </p:tgtEl>
                                        <p:attrNameLst>
                                          <p:attrName>ppt_x</p:attrName>
                                        </p:attrNameLst>
                                      </p:cBhvr>
                                      <p:tavLst>
                                        <p:tav tm="0">
                                          <p:val>
                                            <p:strVal val="#ppt_x"/>
                                          </p:val>
                                        </p:tav>
                                        <p:tav tm="100000">
                                          <p:val>
                                            <p:strVal val="#ppt_x"/>
                                          </p:val>
                                        </p:tav>
                                      </p:tavLst>
                                    </p:anim>
                                    <p:anim calcmode="lin" valueType="num">
                                      <p:cBhvr additive="base">
                                        <p:cTn id="38" dur="500" fill="hold"/>
                                        <p:tgtEl>
                                          <p:spTgt spid="2357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558"/>
                                        </p:tgtEl>
                                        <p:attrNameLst>
                                          <p:attrName>style.visibility</p:attrName>
                                        </p:attrNameLst>
                                      </p:cBhvr>
                                      <p:to>
                                        <p:strVal val="visible"/>
                                      </p:to>
                                    </p:set>
                                    <p:anim calcmode="lin" valueType="num">
                                      <p:cBhvr additive="base">
                                        <p:cTn id="43" dur="500" fill="hold"/>
                                        <p:tgtEl>
                                          <p:spTgt spid="23558"/>
                                        </p:tgtEl>
                                        <p:attrNameLst>
                                          <p:attrName>ppt_x</p:attrName>
                                        </p:attrNameLst>
                                      </p:cBhvr>
                                      <p:tavLst>
                                        <p:tav tm="0">
                                          <p:val>
                                            <p:strVal val="#ppt_x"/>
                                          </p:val>
                                        </p:tav>
                                        <p:tav tm="100000">
                                          <p:val>
                                            <p:strVal val="#ppt_x"/>
                                          </p:val>
                                        </p:tav>
                                      </p:tavLst>
                                    </p:anim>
                                    <p:anim calcmode="lin" valueType="num">
                                      <p:cBhvr additive="base">
                                        <p:cTn id="44" dur="500" fill="hold"/>
                                        <p:tgtEl>
                                          <p:spTgt spid="2355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3559"/>
                                        </p:tgtEl>
                                        <p:attrNameLst>
                                          <p:attrName>style.visibility</p:attrName>
                                        </p:attrNameLst>
                                      </p:cBhvr>
                                      <p:to>
                                        <p:strVal val="visible"/>
                                      </p:to>
                                    </p:set>
                                    <p:anim calcmode="lin" valueType="num">
                                      <p:cBhvr additive="base">
                                        <p:cTn id="47" dur="500" fill="hold"/>
                                        <p:tgtEl>
                                          <p:spTgt spid="23559"/>
                                        </p:tgtEl>
                                        <p:attrNameLst>
                                          <p:attrName>ppt_x</p:attrName>
                                        </p:attrNameLst>
                                      </p:cBhvr>
                                      <p:tavLst>
                                        <p:tav tm="0">
                                          <p:val>
                                            <p:strVal val="#ppt_x"/>
                                          </p:val>
                                        </p:tav>
                                        <p:tav tm="100000">
                                          <p:val>
                                            <p:strVal val="#ppt_x"/>
                                          </p:val>
                                        </p:tav>
                                      </p:tavLst>
                                    </p:anim>
                                    <p:anim calcmode="lin" valueType="num">
                                      <p:cBhvr additive="base">
                                        <p:cTn id="48" dur="500" fill="hold"/>
                                        <p:tgtEl>
                                          <p:spTgt spid="2355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293"/>
                                        </p:tgtEl>
                                        <p:attrNameLst>
                                          <p:attrName>style.visibility</p:attrName>
                                        </p:attrNameLst>
                                      </p:cBhvr>
                                      <p:to>
                                        <p:strVal val="visible"/>
                                      </p:to>
                                    </p:set>
                                    <p:anim calcmode="lin" valueType="num">
                                      <p:cBhvr additive="base">
                                        <p:cTn id="51" dur="500" fill="hold"/>
                                        <p:tgtEl>
                                          <p:spTgt spid="12293"/>
                                        </p:tgtEl>
                                        <p:attrNameLst>
                                          <p:attrName>ppt_x</p:attrName>
                                        </p:attrNameLst>
                                      </p:cBhvr>
                                      <p:tavLst>
                                        <p:tav tm="0">
                                          <p:val>
                                            <p:strVal val="#ppt_x"/>
                                          </p:val>
                                        </p:tav>
                                        <p:tav tm="100000">
                                          <p:val>
                                            <p:strVal val="#ppt_x"/>
                                          </p:val>
                                        </p:tav>
                                      </p:tavLst>
                                    </p:anim>
                                    <p:anim calcmode="lin" valueType="num">
                                      <p:cBhvr additive="base">
                                        <p:cTn id="52" dur="500" fill="hold"/>
                                        <p:tgtEl>
                                          <p:spTgt spid="1229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291"/>
                                        </p:tgtEl>
                                        <p:attrNameLst>
                                          <p:attrName>style.visibility</p:attrName>
                                        </p:attrNameLst>
                                      </p:cBhvr>
                                      <p:to>
                                        <p:strVal val="visible"/>
                                      </p:to>
                                    </p:set>
                                    <p:anim calcmode="lin" valueType="num">
                                      <p:cBhvr additive="base">
                                        <p:cTn id="55" dur="500" fill="hold"/>
                                        <p:tgtEl>
                                          <p:spTgt spid="12291"/>
                                        </p:tgtEl>
                                        <p:attrNameLst>
                                          <p:attrName>ppt_x</p:attrName>
                                        </p:attrNameLst>
                                      </p:cBhvr>
                                      <p:tavLst>
                                        <p:tav tm="0">
                                          <p:val>
                                            <p:strVal val="#ppt_x"/>
                                          </p:val>
                                        </p:tav>
                                        <p:tav tm="100000">
                                          <p:val>
                                            <p:strVal val="#ppt_x"/>
                                          </p:val>
                                        </p:tav>
                                      </p:tavLst>
                                    </p:anim>
                                    <p:anim calcmode="lin" valueType="num">
                                      <p:cBhvr additive="base">
                                        <p:cTn id="56"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3567"/>
                                        </p:tgtEl>
                                        <p:attrNameLst>
                                          <p:attrName>style.visibility</p:attrName>
                                        </p:attrNameLst>
                                      </p:cBhvr>
                                      <p:to>
                                        <p:strVal val="visible"/>
                                      </p:to>
                                    </p:set>
                                    <p:anim calcmode="lin" valueType="num">
                                      <p:cBhvr additive="base">
                                        <p:cTn id="61" dur="500" fill="hold"/>
                                        <p:tgtEl>
                                          <p:spTgt spid="23567"/>
                                        </p:tgtEl>
                                        <p:attrNameLst>
                                          <p:attrName>ppt_x</p:attrName>
                                        </p:attrNameLst>
                                      </p:cBhvr>
                                      <p:tavLst>
                                        <p:tav tm="0">
                                          <p:val>
                                            <p:strVal val="#ppt_x"/>
                                          </p:val>
                                        </p:tav>
                                        <p:tav tm="100000">
                                          <p:val>
                                            <p:strVal val="#ppt_x"/>
                                          </p:val>
                                        </p:tav>
                                      </p:tavLst>
                                    </p:anim>
                                    <p:anim calcmode="lin" valueType="num">
                                      <p:cBhvr additive="base">
                                        <p:cTn id="62" dur="500" fill="hold"/>
                                        <p:tgtEl>
                                          <p:spTgt spid="2356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2300"/>
                                        </p:tgtEl>
                                        <p:attrNameLst>
                                          <p:attrName>style.visibility</p:attrName>
                                        </p:attrNameLst>
                                      </p:cBhvr>
                                      <p:to>
                                        <p:strVal val="visible"/>
                                      </p:to>
                                    </p:set>
                                    <p:anim calcmode="lin" valueType="num">
                                      <p:cBhvr additive="base">
                                        <p:cTn id="65" dur="500" fill="hold"/>
                                        <p:tgtEl>
                                          <p:spTgt spid="12300"/>
                                        </p:tgtEl>
                                        <p:attrNameLst>
                                          <p:attrName>ppt_x</p:attrName>
                                        </p:attrNameLst>
                                      </p:cBhvr>
                                      <p:tavLst>
                                        <p:tav tm="0">
                                          <p:val>
                                            <p:strVal val="#ppt_x"/>
                                          </p:val>
                                        </p:tav>
                                        <p:tav tm="100000">
                                          <p:val>
                                            <p:strVal val="#ppt_x"/>
                                          </p:val>
                                        </p:tav>
                                      </p:tavLst>
                                    </p:anim>
                                    <p:anim calcmode="lin" valueType="num">
                                      <p:cBhvr additive="base">
                                        <p:cTn id="66" dur="500" fill="hold"/>
                                        <p:tgtEl>
                                          <p:spTgt spid="1230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3566"/>
                                        </p:tgtEl>
                                        <p:attrNameLst>
                                          <p:attrName>style.visibility</p:attrName>
                                        </p:attrNameLst>
                                      </p:cBhvr>
                                      <p:to>
                                        <p:strVal val="visible"/>
                                      </p:to>
                                    </p:set>
                                    <p:anim calcmode="lin" valueType="num">
                                      <p:cBhvr additive="base">
                                        <p:cTn id="69" dur="500" fill="hold"/>
                                        <p:tgtEl>
                                          <p:spTgt spid="23566"/>
                                        </p:tgtEl>
                                        <p:attrNameLst>
                                          <p:attrName>ppt_x</p:attrName>
                                        </p:attrNameLst>
                                      </p:cBhvr>
                                      <p:tavLst>
                                        <p:tav tm="0">
                                          <p:val>
                                            <p:strVal val="#ppt_x"/>
                                          </p:val>
                                        </p:tav>
                                        <p:tav tm="100000">
                                          <p:val>
                                            <p:strVal val="#ppt_x"/>
                                          </p:val>
                                        </p:tav>
                                      </p:tavLst>
                                    </p:anim>
                                    <p:anim calcmode="lin" valueType="num">
                                      <p:cBhvr additive="base">
                                        <p:cTn id="70" dur="500" fill="hold"/>
                                        <p:tgtEl>
                                          <p:spTgt spid="2356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2301"/>
                                        </p:tgtEl>
                                        <p:attrNameLst>
                                          <p:attrName>style.visibility</p:attrName>
                                        </p:attrNameLst>
                                      </p:cBhvr>
                                      <p:to>
                                        <p:strVal val="visible"/>
                                      </p:to>
                                    </p:set>
                                    <p:anim calcmode="lin" valueType="num">
                                      <p:cBhvr additive="base">
                                        <p:cTn id="73" dur="500" fill="hold"/>
                                        <p:tgtEl>
                                          <p:spTgt spid="12301"/>
                                        </p:tgtEl>
                                        <p:attrNameLst>
                                          <p:attrName>ppt_x</p:attrName>
                                        </p:attrNameLst>
                                      </p:cBhvr>
                                      <p:tavLst>
                                        <p:tav tm="0">
                                          <p:val>
                                            <p:strVal val="#ppt_x"/>
                                          </p:val>
                                        </p:tav>
                                        <p:tav tm="100000">
                                          <p:val>
                                            <p:strVal val="#ppt_x"/>
                                          </p:val>
                                        </p:tav>
                                      </p:tavLst>
                                    </p:anim>
                                    <p:anim calcmode="lin" valueType="num">
                                      <p:cBhvr additive="base">
                                        <p:cTn id="74" dur="500" fill="hold"/>
                                        <p:tgtEl>
                                          <p:spTgt spid="123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nimBg="1"/>
      <p:bldP spid="12293" grpId="0" animBg="1"/>
      <p:bldP spid="23558" grpId="0"/>
      <p:bldP spid="23559" grpId="0"/>
      <p:bldP spid="12296" grpId="0" animBg="1"/>
      <p:bldP spid="12297" grpId="0" animBg="1"/>
      <p:bldP spid="23562" grpId="0"/>
      <p:bldP spid="23563" grpId="0"/>
      <p:bldP spid="12300" grpId="0" animBg="1"/>
      <p:bldP spid="12301" grpId="0" animBg="1"/>
      <p:bldP spid="23566" grpId="0"/>
      <p:bldP spid="23567" grpId="0"/>
      <p:bldP spid="12304" grpId="0" animBg="1"/>
      <p:bldP spid="12305" grpId="0" animBg="1"/>
      <p:bldP spid="23570" grpId="0"/>
      <p:bldP spid="235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552" y="332660"/>
            <a:ext cx="8229600" cy="936103"/>
          </a:xfrm>
        </p:spPr>
        <p:txBody>
          <a:bodyPr>
            <a:normAutofit/>
          </a:bodyPr>
          <a:lstStyle/>
          <a:p>
            <a:pPr algn="ctr"/>
            <a:r>
              <a:rPr lang="en-US" sz="2800" b="1" dirty="0" smtClean="0">
                <a:solidFill>
                  <a:schemeClr val="accent6">
                    <a:lumMod val="75000"/>
                  </a:schemeClr>
                </a:solidFill>
                <a:effectLst>
                  <a:outerShdw blurRad="38100" dist="38100" dir="2700000" algn="tl">
                    <a:srgbClr val="000000">
                      <a:alpha val="43137"/>
                    </a:srgbClr>
                  </a:outerShdw>
                </a:effectLst>
              </a:rPr>
              <a:t>Mechanism </a:t>
            </a:r>
            <a:r>
              <a:rPr lang="ru-RU" sz="2800" b="1" dirty="0">
                <a:solidFill>
                  <a:schemeClr val="accent6">
                    <a:lumMod val="75000"/>
                  </a:schemeClr>
                </a:solidFill>
                <a:effectLst>
                  <a:outerShdw blurRad="38100" dist="38100" dir="2700000" algn="tl">
                    <a:srgbClr val="000000">
                      <a:alpha val="43137"/>
                    </a:srgbClr>
                  </a:outerShdw>
                </a:effectLst>
              </a:rPr>
              <a:t>№</a:t>
            </a:r>
            <a:r>
              <a:rPr lang="en-US" sz="2800" b="1" dirty="0">
                <a:solidFill>
                  <a:schemeClr val="accent6">
                    <a:lumMod val="75000"/>
                  </a:schemeClr>
                </a:solidFill>
                <a:effectLst>
                  <a:outerShdw blurRad="38100" dist="38100" dir="2700000" algn="tl">
                    <a:srgbClr val="000000">
                      <a:alpha val="43137"/>
                    </a:srgbClr>
                  </a:outerShdw>
                </a:effectLst>
              </a:rPr>
              <a:t>1.</a:t>
            </a:r>
            <a:r>
              <a:rPr lang="ar-KW" sz="2400" b="1" dirty="0">
                <a:solidFill>
                  <a:schemeClr val="accent6">
                    <a:lumMod val="75000"/>
                  </a:schemeClr>
                </a:solidFill>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r>
            <a:br>
              <a:rPr lang="en-US" sz="2800" b="1" dirty="0">
                <a:effectLst>
                  <a:outerShdw blurRad="38100" dist="38100" dir="2700000" algn="tl">
                    <a:srgbClr val="000000">
                      <a:alpha val="43137"/>
                    </a:srgbClr>
                  </a:outerShdw>
                </a:effectLst>
              </a:rPr>
            </a:br>
            <a:r>
              <a:rPr lang="ro-RO" sz="2800" b="1" dirty="0">
                <a:solidFill>
                  <a:srgbClr val="0070C0"/>
                </a:solidFill>
                <a:effectLst>
                  <a:outerShdw blurRad="38100" dist="38100" dir="2700000" algn="tl">
                    <a:srgbClr val="000000">
                      <a:alpha val="43137"/>
                    </a:srgbClr>
                  </a:outerShdw>
                </a:effectLst>
              </a:rPr>
              <a:t> </a:t>
            </a:r>
            <a:r>
              <a:rPr lang="ro-RO" sz="3200" b="1" dirty="0">
                <a:solidFill>
                  <a:srgbClr val="FF0000"/>
                </a:solidFill>
                <a:effectLst>
                  <a:outerShdw blurRad="38100" dist="38100" dir="2700000" algn="tl">
                    <a:srgbClr val="000000">
                      <a:alpha val="43137"/>
                    </a:srgbClr>
                  </a:outerShdw>
                </a:effectLst>
              </a:rPr>
              <a:t>Creating a problem solving situation </a:t>
            </a:r>
            <a:endParaRPr lang="en-US" sz="3200" b="1" dirty="0">
              <a:solidFill>
                <a:srgbClr val="FF0000"/>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800876682"/>
              </p:ext>
            </p:extLst>
          </p:nvPr>
        </p:nvGraphicFramePr>
        <p:xfrm>
          <a:off x="1738283" y="1137926"/>
          <a:ext cx="9686311" cy="5243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2DDEB605-AB6D-4B8F-AC0F-51A58901C877}"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0155132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type="title"/>
          </p:nvPr>
        </p:nvSpPr>
        <p:spPr>
          <a:xfrm>
            <a:off x="2024033" y="214295"/>
            <a:ext cx="8229600" cy="658813"/>
          </a:xfrm>
        </p:spPr>
        <p:txBody>
          <a:bodyPr vert="horz" lIns="91440" tIns="45720" rIns="91440" bIns="45720" rtlCol="0" anchor="b">
            <a:normAutofit/>
          </a:bodyPr>
          <a:lstStyle/>
          <a:p>
            <a:pPr algn="ctr"/>
            <a:r>
              <a:rPr lang="en-US" sz="3200" b="1" dirty="0">
                <a:solidFill>
                  <a:srgbClr val="FF0000"/>
                </a:solidFill>
                <a:effectLst>
                  <a:outerShdw blurRad="38100" dist="38100" dir="2700000" algn="tl">
                    <a:srgbClr val="000000">
                      <a:alpha val="43137"/>
                    </a:srgbClr>
                  </a:outerShdw>
                </a:effectLst>
                <a:latin typeface="AucoinLight" panose="020D0602050304030204" pitchFamily="34" charset="0"/>
              </a:rPr>
              <a:t>Active/interactive learning</a:t>
            </a:r>
            <a:endParaRPr lang="en-US" altLang="ro-RO" sz="3200" b="1"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5" name="Date Placeholder 4"/>
          <p:cNvSpPr>
            <a:spLocks noGrp="1"/>
          </p:cNvSpPr>
          <p:nvPr>
            <p:ph type="dt" sz="half" idx="10"/>
          </p:nvPr>
        </p:nvSpPr>
        <p:spPr>
          <a:xfrm>
            <a:off x="5181599" y="6309324"/>
            <a:ext cx="1645920" cy="365125"/>
          </a:xfrm>
        </p:spPr>
        <p:txBody>
          <a:bodyPr vert="horz" lIns="91440" tIns="45720" rIns="91440" bIns="45720" rtlCol="0" anchor="ctr"/>
          <a:lstStyle/>
          <a:p>
            <a:fld id="{05F6A51A-220C-4D8A-AFFC-3319D51FA32C}"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20482" name="AutoShape 2"/>
          <p:cNvSpPr>
            <a:spLocks noChangeArrowheads="1"/>
          </p:cNvSpPr>
          <p:nvPr/>
        </p:nvSpPr>
        <p:spPr bwMode="gray">
          <a:xfrm>
            <a:off x="3822251" y="2204864"/>
            <a:ext cx="7315200" cy="1097280"/>
          </a:xfrm>
          <a:prstGeom prst="roundRect">
            <a:avLst>
              <a:gd name="adj" fmla="val 11505"/>
            </a:avLst>
          </a:prstGeom>
          <a:solidFill>
            <a:schemeClr val="accent2">
              <a:lumMod val="75000"/>
            </a:schemeClr>
          </a:solidFill>
          <a:ln>
            <a:noFill/>
          </a:ln>
          <a:effectLst/>
          <a:extLst/>
        </p:spPr>
        <p:txBody>
          <a:bodyPr wrap="none" anchor="ctr"/>
          <a:lstStyle/>
          <a:p>
            <a:pPr>
              <a:defRPr/>
            </a:pPr>
            <a:endParaRPr lang="ro-RO" sz="1350">
              <a:solidFill>
                <a:srgbClr val="000000"/>
              </a:solidFill>
            </a:endParaRPr>
          </a:p>
        </p:txBody>
      </p:sp>
      <p:sp>
        <p:nvSpPr>
          <p:cNvPr id="20483" name="AutoShape 3"/>
          <p:cNvSpPr>
            <a:spLocks noChangeArrowheads="1"/>
          </p:cNvSpPr>
          <p:nvPr/>
        </p:nvSpPr>
        <p:spPr bwMode="ltGray">
          <a:xfrm>
            <a:off x="3808395" y="3573016"/>
            <a:ext cx="7315200" cy="1097280"/>
          </a:xfrm>
          <a:prstGeom prst="roundRect">
            <a:avLst>
              <a:gd name="adj" fmla="val 11505"/>
            </a:avLst>
          </a:prstGeom>
          <a:solidFill>
            <a:schemeClr val="accent4">
              <a:lumMod val="75000"/>
            </a:schemeClr>
          </a:solidFill>
          <a:ln>
            <a:noFill/>
          </a:ln>
          <a:effectLst/>
          <a:extLst/>
        </p:spPr>
        <p:txBody>
          <a:bodyPr wrap="none" anchor="ctr"/>
          <a:lstStyle/>
          <a:p>
            <a:pPr>
              <a:defRPr/>
            </a:pPr>
            <a:endParaRPr lang="ro-RO" sz="1350">
              <a:solidFill>
                <a:srgbClr val="000000"/>
              </a:solidFill>
            </a:endParaRPr>
          </a:p>
        </p:txBody>
      </p:sp>
      <p:sp>
        <p:nvSpPr>
          <p:cNvPr id="20484" name="AutoShape 4"/>
          <p:cNvSpPr>
            <a:spLocks noChangeArrowheads="1"/>
          </p:cNvSpPr>
          <p:nvPr/>
        </p:nvSpPr>
        <p:spPr bwMode="gray">
          <a:xfrm>
            <a:off x="3819517" y="4941168"/>
            <a:ext cx="7315200" cy="1097280"/>
          </a:xfrm>
          <a:prstGeom prst="roundRect">
            <a:avLst>
              <a:gd name="adj" fmla="val 11505"/>
            </a:avLst>
          </a:prstGeom>
          <a:solidFill>
            <a:schemeClr val="accent1">
              <a:lumMod val="75000"/>
            </a:schemeClr>
          </a:solidFill>
          <a:ln>
            <a:noFill/>
          </a:ln>
          <a:effectLst/>
          <a:extLst/>
        </p:spPr>
        <p:txBody>
          <a:bodyPr wrap="none" anchor="ctr"/>
          <a:lstStyle/>
          <a:p>
            <a:pPr>
              <a:defRPr/>
            </a:pPr>
            <a:endParaRPr lang="ro-RO" sz="1350">
              <a:solidFill>
                <a:srgbClr val="000000"/>
              </a:solidFill>
            </a:endParaRPr>
          </a:p>
        </p:txBody>
      </p:sp>
      <p:sp>
        <p:nvSpPr>
          <p:cNvPr id="21510" name="Text Box 6"/>
          <p:cNvSpPr txBox="1">
            <a:spLocks noChangeArrowheads="1"/>
          </p:cNvSpPr>
          <p:nvPr/>
        </p:nvSpPr>
        <p:spPr bwMode="gray">
          <a:xfrm>
            <a:off x="4079776" y="2420888"/>
            <a:ext cx="6696744" cy="706438"/>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l"/>
            <a:r>
              <a:rPr lang="en-US" altLang="ro-RO" sz="2000" b="1" dirty="0">
                <a:solidFill>
                  <a:srgbClr val="000000"/>
                </a:solidFill>
              </a:rPr>
              <a:t>Creates a problem solving situation around a subject matter;</a:t>
            </a:r>
          </a:p>
        </p:txBody>
      </p:sp>
      <p:sp>
        <p:nvSpPr>
          <p:cNvPr id="21511" name="Text Box 7"/>
          <p:cNvSpPr txBox="1">
            <a:spLocks noChangeArrowheads="1"/>
          </p:cNvSpPr>
          <p:nvPr/>
        </p:nvSpPr>
        <p:spPr bwMode="gray">
          <a:xfrm>
            <a:off x="4007768" y="3801236"/>
            <a:ext cx="6768752" cy="707886"/>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l"/>
            <a:r>
              <a:rPr lang="en-US" altLang="ro-RO" sz="1200" b="1" dirty="0">
                <a:solidFill>
                  <a:srgbClr val="000000"/>
                </a:solidFill>
              </a:rPr>
              <a:t> </a:t>
            </a:r>
            <a:r>
              <a:rPr lang="en-US" altLang="ro-RO" sz="2000" b="1" dirty="0">
                <a:solidFill>
                  <a:srgbClr val="000000"/>
                </a:solidFill>
              </a:rPr>
              <a:t>Encourages inquiry activities of students in the process of problem solving process</a:t>
            </a:r>
          </a:p>
        </p:txBody>
      </p:sp>
      <p:sp>
        <p:nvSpPr>
          <p:cNvPr id="21512" name="Text Box 8"/>
          <p:cNvSpPr txBox="1">
            <a:spLocks noChangeArrowheads="1"/>
          </p:cNvSpPr>
          <p:nvPr/>
        </p:nvSpPr>
        <p:spPr bwMode="gray">
          <a:xfrm>
            <a:off x="4063245" y="5040886"/>
            <a:ext cx="6713275" cy="923330"/>
          </a:xfrm>
          <a:prstGeom prst="rect">
            <a:avLst/>
          </a:prstGeom>
          <a:noFill/>
          <a:ln>
            <a:noFill/>
          </a:ln>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l"/>
            <a:r>
              <a:rPr lang="en-US" altLang="ro-RO" b="1" dirty="0" smtClean="0">
                <a:solidFill>
                  <a:srgbClr val="000000"/>
                </a:solidFill>
              </a:rPr>
              <a:t>Creates </a:t>
            </a:r>
            <a:r>
              <a:rPr lang="en-US" altLang="ro-RO" b="1" dirty="0">
                <a:solidFill>
                  <a:srgbClr val="000000"/>
                </a:solidFill>
              </a:rPr>
              <a:t>the necessary conditions for independent research and discovery of the new important information, acquisition and understanding the knowledge by the students</a:t>
            </a:r>
            <a:r>
              <a:rPr lang="en-US" altLang="ro-RO" dirty="0">
                <a:solidFill>
                  <a:srgbClr val="000000"/>
                </a:solidFill>
              </a:rPr>
              <a:t>.</a:t>
            </a:r>
          </a:p>
        </p:txBody>
      </p:sp>
      <p:sp>
        <p:nvSpPr>
          <p:cNvPr id="20492" name="Rectangle 12"/>
          <p:cNvSpPr>
            <a:spLocks noChangeArrowheads="1"/>
          </p:cNvSpPr>
          <p:nvPr/>
        </p:nvSpPr>
        <p:spPr bwMode="gray">
          <a:xfrm>
            <a:off x="1487488" y="908724"/>
            <a:ext cx="10225136" cy="830997"/>
          </a:xfrm>
          <a:prstGeom prst="rect">
            <a:avLst/>
          </a:prstGeom>
          <a:noFill/>
          <a:ln>
            <a:noFill/>
          </a:ln>
          <a:effectLst/>
          <a:extLst>
            <a:ext uri="{909E8E84-426E-40DD-AFC4-6F175D3DCCD1}">
              <a14:hiddenFill xmlns:a14="http://schemas.microsoft.com/office/drawing/2010/main" xmlns="">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defRPr/>
            </a:pPr>
            <a:r>
              <a:rPr lang="en-US" sz="2400" b="1" dirty="0">
                <a:solidFill>
                  <a:srgbClr val="000000"/>
                </a:solidFill>
                <a:effectLst>
                  <a:outerShdw blurRad="38100" dist="38100" dir="2700000" algn="tl">
                    <a:srgbClr val="000000">
                      <a:alpha val="43137"/>
                    </a:srgbClr>
                  </a:outerShdw>
                </a:effectLst>
                <a:latin typeface="Bell MT" panose="02020503060305020303" pitchFamily="18" charset="0"/>
              </a:rPr>
              <a:t>Active/interactive learning process stimulates and organizes the cognitive activity of the students and has the following methodology. The teacher:</a:t>
            </a:r>
          </a:p>
        </p:txBody>
      </p:sp>
      <p:grpSp>
        <p:nvGrpSpPr>
          <p:cNvPr id="2" name="Group 13"/>
          <p:cNvGrpSpPr>
            <a:grpSpLocks/>
          </p:cNvGrpSpPr>
          <p:nvPr/>
        </p:nvGrpSpPr>
        <p:grpSpPr bwMode="auto">
          <a:xfrm>
            <a:off x="1919536" y="4653136"/>
            <a:ext cx="1828800" cy="1463040"/>
            <a:chOff x="471" y="272"/>
            <a:chExt cx="1161" cy="1539"/>
          </a:xfrm>
          <a:solidFill>
            <a:schemeClr val="accent1">
              <a:lumMod val="75000"/>
            </a:schemeClr>
          </a:solidFill>
        </p:grpSpPr>
        <p:sp>
          <p:nvSpPr>
            <p:cNvPr id="20494" name="Oval 14"/>
            <p:cNvSpPr>
              <a:spLocks noChangeArrowheads="1"/>
            </p:cNvSpPr>
            <p:nvPr/>
          </p:nvSpPr>
          <p:spPr bwMode="ltGray">
            <a:xfrm>
              <a:off x="471" y="1438"/>
              <a:ext cx="1159" cy="362"/>
            </a:xfrm>
            <a:prstGeom prst="ellipse">
              <a:avLst/>
            </a:prstGeom>
            <a:grp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sp>
          <p:nvSpPr>
            <p:cNvPr id="20495" name="AutoShape 15"/>
            <p:cNvSpPr>
              <a:spLocks noChangeArrowheads="1"/>
            </p:cNvSpPr>
            <p:nvPr/>
          </p:nvSpPr>
          <p:spPr bwMode="ltGray">
            <a:xfrm>
              <a:off x="473" y="272"/>
              <a:ext cx="1159" cy="1539"/>
            </a:xfrm>
            <a:prstGeom prst="can">
              <a:avLst>
                <a:gd name="adj" fmla="val 33197"/>
              </a:avLst>
            </a:prstGeom>
            <a:grp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grpSp>
      <p:grpSp>
        <p:nvGrpSpPr>
          <p:cNvPr id="3" name="Group 16"/>
          <p:cNvGrpSpPr>
            <a:grpSpLocks/>
          </p:cNvGrpSpPr>
          <p:nvPr/>
        </p:nvGrpSpPr>
        <p:grpSpPr bwMode="auto">
          <a:xfrm>
            <a:off x="1919536" y="3346162"/>
            <a:ext cx="1828800" cy="1463040"/>
            <a:chOff x="471" y="272"/>
            <a:chExt cx="1161" cy="1539"/>
          </a:xfrm>
          <a:solidFill>
            <a:schemeClr val="accent4">
              <a:lumMod val="75000"/>
            </a:schemeClr>
          </a:solidFill>
        </p:grpSpPr>
        <p:sp>
          <p:nvSpPr>
            <p:cNvPr id="20497" name="Oval 17"/>
            <p:cNvSpPr>
              <a:spLocks noChangeArrowheads="1"/>
            </p:cNvSpPr>
            <p:nvPr/>
          </p:nvSpPr>
          <p:spPr bwMode="ltGray">
            <a:xfrm>
              <a:off x="471" y="1439"/>
              <a:ext cx="1159" cy="362"/>
            </a:xfrm>
            <a:prstGeom prst="ellipse">
              <a:avLst/>
            </a:prstGeom>
            <a:grp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sp>
          <p:nvSpPr>
            <p:cNvPr id="20498" name="AutoShape 18"/>
            <p:cNvSpPr>
              <a:spLocks noChangeArrowheads="1"/>
            </p:cNvSpPr>
            <p:nvPr/>
          </p:nvSpPr>
          <p:spPr bwMode="ltGray">
            <a:xfrm>
              <a:off x="473" y="272"/>
              <a:ext cx="1159" cy="1539"/>
            </a:xfrm>
            <a:prstGeom prst="can">
              <a:avLst>
                <a:gd name="adj" fmla="val 33197"/>
              </a:avLst>
            </a:prstGeom>
            <a:grp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grpSp>
      <p:grpSp>
        <p:nvGrpSpPr>
          <p:cNvPr id="4" name="Group 19"/>
          <p:cNvGrpSpPr>
            <a:grpSpLocks/>
          </p:cNvGrpSpPr>
          <p:nvPr/>
        </p:nvGrpSpPr>
        <p:grpSpPr bwMode="auto">
          <a:xfrm>
            <a:off x="1919536" y="1988840"/>
            <a:ext cx="1828800" cy="1463040"/>
            <a:chOff x="471" y="272"/>
            <a:chExt cx="1161" cy="1539"/>
          </a:xfrm>
          <a:solidFill>
            <a:schemeClr val="accent2">
              <a:lumMod val="75000"/>
            </a:schemeClr>
          </a:solidFill>
        </p:grpSpPr>
        <p:sp>
          <p:nvSpPr>
            <p:cNvPr id="20500" name="Oval 20"/>
            <p:cNvSpPr>
              <a:spLocks noChangeArrowheads="1"/>
            </p:cNvSpPr>
            <p:nvPr/>
          </p:nvSpPr>
          <p:spPr bwMode="ltGray">
            <a:xfrm>
              <a:off x="471" y="1438"/>
              <a:ext cx="1159" cy="362"/>
            </a:xfrm>
            <a:prstGeom prst="ellipse">
              <a:avLst/>
            </a:prstGeom>
            <a:grpFill/>
            <a:ln>
              <a:noFill/>
            </a:ln>
            <a:effectLst/>
            <a:extLs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sp>
          <p:nvSpPr>
            <p:cNvPr id="20501" name="AutoShape 21"/>
            <p:cNvSpPr>
              <a:spLocks noChangeArrowheads="1"/>
            </p:cNvSpPr>
            <p:nvPr/>
          </p:nvSpPr>
          <p:spPr bwMode="ltGray">
            <a:xfrm>
              <a:off x="473" y="272"/>
              <a:ext cx="1159" cy="1539"/>
            </a:xfrm>
            <a:prstGeom prst="can">
              <a:avLst>
                <a:gd name="adj" fmla="val 33197"/>
              </a:avLst>
            </a:prstGeom>
            <a:grp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defRPr/>
              </a:pPr>
              <a:endParaRPr lang="ro-RO" sz="1350">
                <a:solidFill>
                  <a:srgbClr val="000000"/>
                </a:solidFill>
              </a:endParaRPr>
            </a:p>
          </p:txBody>
        </p:sp>
      </p:grpSp>
      <p:sp>
        <p:nvSpPr>
          <p:cNvPr id="21520" name="Text Box 22"/>
          <p:cNvSpPr txBox="1">
            <a:spLocks noChangeArrowheads="1"/>
          </p:cNvSpPr>
          <p:nvPr/>
        </p:nvSpPr>
        <p:spPr bwMode="black">
          <a:xfrm>
            <a:off x="1991546" y="2492898"/>
            <a:ext cx="1597025" cy="707886"/>
          </a:xfrm>
          <a:prstGeom prst="rect">
            <a:avLst/>
          </a:prstGeom>
          <a:noFill/>
          <a:ln>
            <a:noFill/>
          </a:ln>
          <a:effectLst>
            <a:outerShdw dist="17961" dir="2700000" algn="ctr" rotWithShape="0">
              <a:srgbClr val="000000">
                <a:alpha val="50000"/>
              </a:srgbClr>
            </a:outerShdw>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dirty="0">
                <a:solidFill>
                  <a:srgbClr val="FFFFFF"/>
                </a:solidFill>
              </a:rPr>
              <a:t>  Problem solving</a:t>
            </a:r>
          </a:p>
        </p:txBody>
      </p:sp>
      <p:sp>
        <p:nvSpPr>
          <p:cNvPr id="21521" name="Text Box 23"/>
          <p:cNvSpPr txBox="1">
            <a:spLocks noChangeArrowheads="1"/>
          </p:cNvSpPr>
          <p:nvPr/>
        </p:nvSpPr>
        <p:spPr bwMode="black">
          <a:xfrm>
            <a:off x="1991546" y="3975150"/>
            <a:ext cx="1597025" cy="400110"/>
          </a:xfrm>
          <a:prstGeom prst="rect">
            <a:avLst/>
          </a:prstGeom>
          <a:noFill/>
          <a:ln>
            <a:noFill/>
          </a:ln>
          <a:effectLst>
            <a:outerShdw dist="17961" dir="2700000" algn="ctr" rotWithShape="0">
              <a:srgbClr val="000000">
                <a:alpha val="50000"/>
              </a:srgbClr>
            </a:outerShdw>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dirty="0">
                <a:solidFill>
                  <a:srgbClr val="FFFFFF"/>
                </a:solidFill>
              </a:rPr>
              <a:t>Inquiry</a:t>
            </a:r>
            <a:endParaRPr lang="en-US" altLang="ro-RO" sz="2400" b="1" dirty="0">
              <a:solidFill>
                <a:srgbClr val="FFFFFF"/>
              </a:solidFill>
            </a:endParaRPr>
          </a:p>
        </p:txBody>
      </p:sp>
      <p:sp>
        <p:nvSpPr>
          <p:cNvPr id="21522" name="Text Box 24"/>
          <p:cNvSpPr txBox="1">
            <a:spLocks noChangeArrowheads="1"/>
          </p:cNvSpPr>
          <p:nvPr/>
        </p:nvSpPr>
        <p:spPr bwMode="black">
          <a:xfrm>
            <a:off x="2006872" y="5085188"/>
            <a:ext cx="1597025" cy="1015663"/>
          </a:xfrm>
          <a:prstGeom prst="rect">
            <a:avLst/>
          </a:prstGeom>
          <a:noFill/>
          <a:ln>
            <a:noFill/>
          </a:ln>
          <a:effectLst>
            <a:outerShdw dist="17961" dir="2700000" algn="ctr" rotWithShape="0">
              <a:srgbClr val="000000">
                <a:alpha val="50000"/>
              </a:srgbClr>
            </a:outerShdw>
          </a:effectLst>
          <a:extLst>
            <a:ext uri="{909E8E84-426E-40DD-AFC4-6F175D3DCCD1}">
              <a14:hiddenFill xmlns:a14="http://schemas.microsoft.com/office/drawing/2010/main" xmlns="">
                <a:gradFill rotWithShape="1">
                  <a:gsLst>
                    <a:gs pos="0">
                      <a:schemeClr val="accent2"/>
                    </a:gs>
                    <a:gs pos="100000">
                      <a:srgbClr val="43B7E3"/>
                    </a:gs>
                  </a:gsLst>
                  <a:lin ang="54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spcBef>
                <a:spcPct val="50000"/>
              </a:spcBef>
            </a:pPr>
            <a:r>
              <a:rPr lang="en-US" altLang="ro-RO" sz="2000" b="1" dirty="0" smtClean="0">
                <a:solidFill>
                  <a:srgbClr val="FFFFFF"/>
                </a:solidFill>
              </a:rPr>
              <a:t>Conditions </a:t>
            </a:r>
            <a:r>
              <a:rPr lang="en-US" altLang="ro-RO" sz="2000" b="1" dirty="0">
                <a:solidFill>
                  <a:srgbClr val="FFFFFF"/>
                </a:solidFill>
              </a:rPr>
              <a:t>for research</a:t>
            </a:r>
          </a:p>
        </p:txBody>
      </p:sp>
      <p:sp>
        <p:nvSpPr>
          <p:cNvPr id="20489" name="AutoShape 9"/>
          <p:cNvSpPr>
            <a:spLocks noChangeArrowheads="1"/>
          </p:cNvSpPr>
          <p:nvPr/>
        </p:nvSpPr>
        <p:spPr bwMode="gray">
          <a:xfrm>
            <a:off x="3622576" y="2636912"/>
            <a:ext cx="457200" cy="274320"/>
          </a:xfrm>
          <a:prstGeom prst="rightArrow">
            <a:avLst>
              <a:gd name="adj1" fmla="val 50000"/>
              <a:gd name="adj2" fmla="val 52778"/>
            </a:avLst>
          </a:prstGeom>
          <a:solidFill>
            <a:schemeClr val="accent2">
              <a:lumMod val="50000"/>
            </a:schemeClr>
          </a:solidFill>
          <a:ln>
            <a:noFill/>
          </a:ln>
          <a:effectLst/>
          <a:extLst/>
        </p:spPr>
        <p:txBody>
          <a:bodyPr wrap="none" anchor="ctr"/>
          <a:lstStyle/>
          <a:p>
            <a:pPr>
              <a:defRPr/>
            </a:pPr>
            <a:endParaRPr lang="ro-RO" sz="1350">
              <a:solidFill>
                <a:srgbClr val="000000"/>
              </a:solidFill>
            </a:endParaRPr>
          </a:p>
        </p:txBody>
      </p:sp>
      <p:sp>
        <p:nvSpPr>
          <p:cNvPr id="20490" name="AutoShape 10"/>
          <p:cNvSpPr>
            <a:spLocks noChangeArrowheads="1"/>
          </p:cNvSpPr>
          <p:nvPr/>
        </p:nvSpPr>
        <p:spPr bwMode="gray">
          <a:xfrm>
            <a:off x="3622576" y="4021928"/>
            <a:ext cx="457200" cy="274320"/>
          </a:xfrm>
          <a:prstGeom prst="rightArrow">
            <a:avLst>
              <a:gd name="adj1" fmla="val 50000"/>
              <a:gd name="adj2" fmla="val 52778"/>
            </a:avLst>
          </a:prstGeom>
          <a:solidFill>
            <a:schemeClr val="accent4">
              <a:lumMod val="50000"/>
            </a:schemeClr>
          </a:solidFill>
          <a:ln>
            <a:noFill/>
          </a:ln>
          <a:effectLst/>
          <a:extLst/>
        </p:spPr>
        <p:txBody>
          <a:bodyPr wrap="none" anchor="ctr"/>
          <a:lstStyle/>
          <a:p>
            <a:pPr>
              <a:defRPr/>
            </a:pPr>
            <a:endParaRPr lang="ro-RO" sz="1350">
              <a:solidFill>
                <a:srgbClr val="000000"/>
              </a:solidFill>
            </a:endParaRPr>
          </a:p>
        </p:txBody>
      </p:sp>
      <p:sp>
        <p:nvSpPr>
          <p:cNvPr id="20491" name="AutoShape 11"/>
          <p:cNvSpPr>
            <a:spLocks noChangeArrowheads="1"/>
          </p:cNvSpPr>
          <p:nvPr/>
        </p:nvSpPr>
        <p:spPr bwMode="gray">
          <a:xfrm>
            <a:off x="3622576" y="5373216"/>
            <a:ext cx="457200" cy="274320"/>
          </a:xfrm>
          <a:prstGeom prst="rightArrow">
            <a:avLst>
              <a:gd name="adj1" fmla="val 50000"/>
              <a:gd name="adj2" fmla="val 52778"/>
            </a:avLst>
          </a:prstGeom>
          <a:solidFill>
            <a:schemeClr val="tx1">
              <a:lumMod val="75000"/>
            </a:schemeClr>
          </a:solidFill>
          <a:ln>
            <a:noFill/>
          </a:ln>
          <a:effectLst/>
          <a:extLst/>
        </p:spPr>
        <p:txBody>
          <a:bodyPr wrap="none" anchor="ctr"/>
          <a:lstStyle/>
          <a:p>
            <a:pPr>
              <a:defRPr/>
            </a:pPr>
            <a:endParaRPr lang="ro-RO" sz="1350">
              <a:solidFill>
                <a:srgbClr val="000000"/>
              </a:solidFill>
            </a:endParaRPr>
          </a:p>
        </p:txBody>
      </p:sp>
    </p:spTree>
    <p:extLst>
      <p:ext uri="{BB962C8B-B14F-4D97-AF65-F5344CB8AC3E}">
        <p14:creationId xmlns:p14="http://schemas.microsoft.com/office/powerpoint/2010/main" xmlns="" val="3564668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520"/>
                                        </p:tgtEl>
                                        <p:attrNameLst>
                                          <p:attrName>style.visibility</p:attrName>
                                        </p:attrNameLst>
                                      </p:cBhvr>
                                      <p:to>
                                        <p:strVal val="visible"/>
                                      </p:to>
                                    </p:set>
                                    <p:anim calcmode="lin" valueType="num">
                                      <p:cBhvr additive="base">
                                        <p:cTn id="11" dur="500" fill="hold"/>
                                        <p:tgtEl>
                                          <p:spTgt spid="21520"/>
                                        </p:tgtEl>
                                        <p:attrNameLst>
                                          <p:attrName>ppt_x</p:attrName>
                                        </p:attrNameLst>
                                      </p:cBhvr>
                                      <p:tavLst>
                                        <p:tav tm="0">
                                          <p:val>
                                            <p:strVal val="#ppt_x"/>
                                          </p:val>
                                        </p:tav>
                                        <p:tav tm="100000">
                                          <p:val>
                                            <p:strVal val="#ppt_x"/>
                                          </p:val>
                                        </p:tav>
                                      </p:tavLst>
                                    </p:anim>
                                    <p:anim calcmode="lin" valueType="num">
                                      <p:cBhvr additive="base">
                                        <p:cTn id="12" dur="500" fill="hold"/>
                                        <p:tgtEl>
                                          <p:spTgt spid="215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482"/>
                                        </p:tgtEl>
                                        <p:attrNameLst>
                                          <p:attrName>style.visibility</p:attrName>
                                        </p:attrNameLst>
                                      </p:cBhvr>
                                      <p:to>
                                        <p:strVal val="visible"/>
                                      </p:to>
                                    </p:set>
                                    <p:anim calcmode="lin" valueType="num">
                                      <p:cBhvr additive="base">
                                        <p:cTn id="15" dur="500" fill="hold"/>
                                        <p:tgtEl>
                                          <p:spTgt spid="20482"/>
                                        </p:tgtEl>
                                        <p:attrNameLst>
                                          <p:attrName>ppt_x</p:attrName>
                                        </p:attrNameLst>
                                      </p:cBhvr>
                                      <p:tavLst>
                                        <p:tav tm="0">
                                          <p:val>
                                            <p:strVal val="#ppt_x"/>
                                          </p:val>
                                        </p:tav>
                                        <p:tav tm="100000">
                                          <p:val>
                                            <p:strVal val="#ppt_x"/>
                                          </p:val>
                                        </p:tav>
                                      </p:tavLst>
                                    </p:anim>
                                    <p:anim calcmode="lin" valueType="num">
                                      <p:cBhvr additive="base">
                                        <p:cTn id="16" dur="500" fill="hold"/>
                                        <p:tgtEl>
                                          <p:spTgt spid="2048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510"/>
                                        </p:tgtEl>
                                        <p:attrNameLst>
                                          <p:attrName>style.visibility</p:attrName>
                                        </p:attrNameLst>
                                      </p:cBhvr>
                                      <p:to>
                                        <p:strVal val="visible"/>
                                      </p:to>
                                    </p:set>
                                    <p:anim calcmode="lin" valueType="num">
                                      <p:cBhvr additive="base">
                                        <p:cTn id="19" dur="500" fill="hold"/>
                                        <p:tgtEl>
                                          <p:spTgt spid="21510"/>
                                        </p:tgtEl>
                                        <p:attrNameLst>
                                          <p:attrName>ppt_x</p:attrName>
                                        </p:attrNameLst>
                                      </p:cBhvr>
                                      <p:tavLst>
                                        <p:tav tm="0">
                                          <p:val>
                                            <p:strVal val="#ppt_x"/>
                                          </p:val>
                                        </p:tav>
                                        <p:tav tm="100000">
                                          <p:val>
                                            <p:strVal val="#ppt_x"/>
                                          </p:val>
                                        </p:tav>
                                      </p:tavLst>
                                    </p:anim>
                                    <p:anim calcmode="lin" valueType="num">
                                      <p:cBhvr additive="base">
                                        <p:cTn id="20" dur="500" fill="hold"/>
                                        <p:tgtEl>
                                          <p:spTgt spid="215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489"/>
                                        </p:tgtEl>
                                        <p:attrNameLst>
                                          <p:attrName>style.visibility</p:attrName>
                                        </p:attrNameLst>
                                      </p:cBhvr>
                                      <p:to>
                                        <p:strVal val="visible"/>
                                      </p:to>
                                    </p:set>
                                    <p:anim calcmode="lin" valueType="num">
                                      <p:cBhvr additive="base">
                                        <p:cTn id="23" dur="500" fill="hold"/>
                                        <p:tgtEl>
                                          <p:spTgt spid="20489"/>
                                        </p:tgtEl>
                                        <p:attrNameLst>
                                          <p:attrName>ppt_x</p:attrName>
                                        </p:attrNameLst>
                                      </p:cBhvr>
                                      <p:tavLst>
                                        <p:tav tm="0">
                                          <p:val>
                                            <p:strVal val="#ppt_x"/>
                                          </p:val>
                                        </p:tav>
                                        <p:tav tm="100000">
                                          <p:val>
                                            <p:strVal val="#ppt_x"/>
                                          </p:val>
                                        </p:tav>
                                      </p:tavLst>
                                    </p:anim>
                                    <p:anim calcmode="lin" valueType="num">
                                      <p:cBhvr additive="base">
                                        <p:cTn id="24" dur="500" fill="hold"/>
                                        <p:tgtEl>
                                          <p:spTgt spid="2048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0490"/>
                                        </p:tgtEl>
                                        <p:attrNameLst>
                                          <p:attrName>style.visibility</p:attrName>
                                        </p:attrNameLst>
                                      </p:cBhvr>
                                      <p:to>
                                        <p:strVal val="visible"/>
                                      </p:to>
                                    </p:set>
                                    <p:anim calcmode="lin" valueType="num">
                                      <p:cBhvr additive="base">
                                        <p:cTn id="33" dur="500" fill="hold"/>
                                        <p:tgtEl>
                                          <p:spTgt spid="20490"/>
                                        </p:tgtEl>
                                        <p:attrNameLst>
                                          <p:attrName>ppt_x</p:attrName>
                                        </p:attrNameLst>
                                      </p:cBhvr>
                                      <p:tavLst>
                                        <p:tav tm="0">
                                          <p:val>
                                            <p:strVal val="#ppt_x"/>
                                          </p:val>
                                        </p:tav>
                                        <p:tav tm="100000">
                                          <p:val>
                                            <p:strVal val="#ppt_x"/>
                                          </p:val>
                                        </p:tav>
                                      </p:tavLst>
                                    </p:anim>
                                    <p:anim calcmode="lin" valueType="num">
                                      <p:cBhvr additive="base">
                                        <p:cTn id="34" dur="500" fill="hold"/>
                                        <p:tgtEl>
                                          <p:spTgt spid="2049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0483"/>
                                        </p:tgtEl>
                                        <p:attrNameLst>
                                          <p:attrName>style.visibility</p:attrName>
                                        </p:attrNameLst>
                                      </p:cBhvr>
                                      <p:to>
                                        <p:strVal val="visible"/>
                                      </p:to>
                                    </p:set>
                                    <p:anim calcmode="lin" valueType="num">
                                      <p:cBhvr additive="base">
                                        <p:cTn id="37" dur="500" fill="hold"/>
                                        <p:tgtEl>
                                          <p:spTgt spid="20483"/>
                                        </p:tgtEl>
                                        <p:attrNameLst>
                                          <p:attrName>ppt_x</p:attrName>
                                        </p:attrNameLst>
                                      </p:cBhvr>
                                      <p:tavLst>
                                        <p:tav tm="0">
                                          <p:val>
                                            <p:strVal val="#ppt_x"/>
                                          </p:val>
                                        </p:tav>
                                        <p:tav tm="100000">
                                          <p:val>
                                            <p:strVal val="#ppt_x"/>
                                          </p:val>
                                        </p:tav>
                                      </p:tavLst>
                                    </p:anim>
                                    <p:anim calcmode="lin" valueType="num">
                                      <p:cBhvr additive="base">
                                        <p:cTn id="38" dur="500" fill="hold"/>
                                        <p:tgtEl>
                                          <p:spTgt spid="2048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1521"/>
                                        </p:tgtEl>
                                        <p:attrNameLst>
                                          <p:attrName>style.visibility</p:attrName>
                                        </p:attrNameLst>
                                      </p:cBhvr>
                                      <p:to>
                                        <p:strVal val="visible"/>
                                      </p:to>
                                    </p:set>
                                    <p:anim calcmode="lin" valueType="num">
                                      <p:cBhvr additive="base">
                                        <p:cTn id="41" dur="500" fill="hold"/>
                                        <p:tgtEl>
                                          <p:spTgt spid="21521"/>
                                        </p:tgtEl>
                                        <p:attrNameLst>
                                          <p:attrName>ppt_x</p:attrName>
                                        </p:attrNameLst>
                                      </p:cBhvr>
                                      <p:tavLst>
                                        <p:tav tm="0">
                                          <p:val>
                                            <p:strVal val="#ppt_x"/>
                                          </p:val>
                                        </p:tav>
                                        <p:tav tm="100000">
                                          <p:val>
                                            <p:strVal val="#ppt_x"/>
                                          </p:val>
                                        </p:tav>
                                      </p:tavLst>
                                    </p:anim>
                                    <p:anim calcmode="lin" valueType="num">
                                      <p:cBhvr additive="base">
                                        <p:cTn id="42" dur="500" fill="hold"/>
                                        <p:tgtEl>
                                          <p:spTgt spid="2152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1511"/>
                                        </p:tgtEl>
                                        <p:attrNameLst>
                                          <p:attrName>style.visibility</p:attrName>
                                        </p:attrNameLst>
                                      </p:cBhvr>
                                      <p:to>
                                        <p:strVal val="visible"/>
                                      </p:to>
                                    </p:set>
                                    <p:anim calcmode="lin" valueType="num">
                                      <p:cBhvr additive="base">
                                        <p:cTn id="45" dur="500" fill="hold"/>
                                        <p:tgtEl>
                                          <p:spTgt spid="21511"/>
                                        </p:tgtEl>
                                        <p:attrNameLst>
                                          <p:attrName>ppt_x</p:attrName>
                                        </p:attrNameLst>
                                      </p:cBhvr>
                                      <p:tavLst>
                                        <p:tav tm="0">
                                          <p:val>
                                            <p:strVal val="#ppt_x"/>
                                          </p:val>
                                        </p:tav>
                                        <p:tav tm="100000">
                                          <p:val>
                                            <p:strVal val="#ppt_x"/>
                                          </p:val>
                                        </p:tav>
                                      </p:tavLst>
                                    </p:anim>
                                    <p:anim calcmode="lin" valueType="num">
                                      <p:cBhvr additive="base">
                                        <p:cTn id="46" dur="500" fill="hold"/>
                                        <p:tgtEl>
                                          <p:spTgt spid="2151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522"/>
                                        </p:tgtEl>
                                        <p:attrNameLst>
                                          <p:attrName>style.visibility</p:attrName>
                                        </p:attrNameLst>
                                      </p:cBhvr>
                                      <p:to>
                                        <p:strVal val="visible"/>
                                      </p:to>
                                    </p:set>
                                    <p:anim calcmode="lin" valueType="num">
                                      <p:cBhvr additive="base">
                                        <p:cTn id="55" dur="500" fill="hold"/>
                                        <p:tgtEl>
                                          <p:spTgt spid="21522"/>
                                        </p:tgtEl>
                                        <p:attrNameLst>
                                          <p:attrName>ppt_x</p:attrName>
                                        </p:attrNameLst>
                                      </p:cBhvr>
                                      <p:tavLst>
                                        <p:tav tm="0">
                                          <p:val>
                                            <p:strVal val="#ppt_x"/>
                                          </p:val>
                                        </p:tav>
                                        <p:tav tm="100000">
                                          <p:val>
                                            <p:strVal val="#ppt_x"/>
                                          </p:val>
                                        </p:tav>
                                      </p:tavLst>
                                    </p:anim>
                                    <p:anim calcmode="lin" valueType="num">
                                      <p:cBhvr additive="base">
                                        <p:cTn id="56" dur="500" fill="hold"/>
                                        <p:tgtEl>
                                          <p:spTgt spid="2152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484"/>
                                        </p:tgtEl>
                                        <p:attrNameLst>
                                          <p:attrName>style.visibility</p:attrName>
                                        </p:attrNameLst>
                                      </p:cBhvr>
                                      <p:to>
                                        <p:strVal val="visible"/>
                                      </p:to>
                                    </p:set>
                                    <p:anim calcmode="lin" valueType="num">
                                      <p:cBhvr additive="base">
                                        <p:cTn id="59" dur="500" fill="hold"/>
                                        <p:tgtEl>
                                          <p:spTgt spid="20484"/>
                                        </p:tgtEl>
                                        <p:attrNameLst>
                                          <p:attrName>ppt_x</p:attrName>
                                        </p:attrNameLst>
                                      </p:cBhvr>
                                      <p:tavLst>
                                        <p:tav tm="0">
                                          <p:val>
                                            <p:strVal val="#ppt_x"/>
                                          </p:val>
                                        </p:tav>
                                        <p:tav tm="100000">
                                          <p:val>
                                            <p:strVal val="#ppt_x"/>
                                          </p:val>
                                        </p:tav>
                                      </p:tavLst>
                                    </p:anim>
                                    <p:anim calcmode="lin" valueType="num">
                                      <p:cBhvr additive="base">
                                        <p:cTn id="60" dur="500" fill="hold"/>
                                        <p:tgtEl>
                                          <p:spTgt spid="2048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512"/>
                                        </p:tgtEl>
                                        <p:attrNameLst>
                                          <p:attrName>style.visibility</p:attrName>
                                        </p:attrNameLst>
                                      </p:cBhvr>
                                      <p:to>
                                        <p:strVal val="visible"/>
                                      </p:to>
                                    </p:set>
                                    <p:anim calcmode="lin" valueType="num">
                                      <p:cBhvr additive="base">
                                        <p:cTn id="63" dur="500" fill="hold"/>
                                        <p:tgtEl>
                                          <p:spTgt spid="21512"/>
                                        </p:tgtEl>
                                        <p:attrNameLst>
                                          <p:attrName>ppt_x</p:attrName>
                                        </p:attrNameLst>
                                      </p:cBhvr>
                                      <p:tavLst>
                                        <p:tav tm="0">
                                          <p:val>
                                            <p:strVal val="#ppt_x"/>
                                          </p:val>
                                        </p:tav>
                                        <p:tav tm="100000">
                                          <p:val>
                                            <p:strVal val="#ppt_x"/>
                                          </p:val>
                                        </p:tav>
                                      </p:tavLst>
                                    </p:anim>
                                    <p:anim calcmode="lin" valueType="num">
                                      <p:cBhvr additive="base">
                                        <p:cTn id="64" dur="500" fill="hold"/>
                                        <p:tgtEl>
                                          <p:spTgt spid="2151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0491"/>
                                        </p:tgtEl>
                                        <p:attrNameLst>
                                          <p:attrName>style.visibility</p:attrName>
                                        </p:attrNameLst>
                                      </p:cBhvr>
                                      <p:to>
                                        <p:strVal val="visible"/>
                                      </p:to>
                                    </p:set>
                                    <p:anim calcmode="lin" valueType="num">
                                      <p:cBhvr additive="base">
                                        <p:cTn id="67" dur="500" fill="hold"/>
                                        <p:tgtEl>
                                          <p:spTgt spid="20491"/>
                                        </p:tgtEl>
                                        <p:attrNameLst>
                                          <p:attrName>ppt_x</p:attrName>
                                        </p:attrNameLst>
                                      </p:cBhvr>
                                      <p:tavLst>
                                        <p:tav tm="0">
                                          <p:val>
                                            <p:strVal val="#ppt_x"/>
                                          </p:val>
                                        </p:tav>
                                        <p:tav tm="100000">
                                          <p:val>
                                            <p:strVal val="#ppt_x"/>
                                          </p:val>
                                        </p:tav>
                                      </p:tavLst>
                                    </p:anim>
                                    <p:anim calcmode="lin" valueType="num">
                                      <p:cBhvr additive="base">
                                        <p:cTn id="68" dur="500" fill="hold"/>
                                        <p:tgtEl>
                                          <p:spTgt spid="204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p:bldP spid="21510" grpId="0"/>
      <p:bldP spid="21511" grpId="0"/>
      <p:bldP spid="21512" grpId="0"/>
      <p:bldP spid="21520" grpId="0"/>
      <p:bldP spid="21521" grpId="0"/>
      <p:bldP spid="21522" grpId="0"/>
      <p:bldP spid="20489" grpId="0" animBg="1"/>
      <p:bldP spid="20490" grpId="0" animBg="1"/>
      <p:bldP spid="204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27590" y="332656"/>
            <a:ext cx="694933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a:ln w="11430"/>
                <a:solidFill>
                  <a:srgbClr val="FF0000"/>
                </a:solidFill>
                <a:effectLst>
                  <a:outerShdw blurRad="76200" dist="50800" dir="5400000" algn="tl" rotWithShape="0">
                    <a:srgbClr val="000000">
                      <a:alpha val="65000"/>
                    </a:srgbClr>
                  </a:outerShdw>
                </a:effectLst>
              </a:rPr>
              <a:t>Expected</a:t>
            </a: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5400" b="1" spc="50" dirty="0">
                <a:ln w="11430"/>
                <a:solidFill>
                  <a:srgbClr val="FF0000"/>
                </a:solidFill>
                <a:effectLst>
                  <a:outerShdw blurRad="76200" dist="50800" dir="5400000" algn="tl" rotWithShape="0">
                    <a:srgbClr val="000000">
                      <a:alpha val="65000"/>
                    </a:srgbClr>
                  </a:outerShdw>
                </a:effectLst>
              </a:rPr>
              <a:t>Outcomes</a:t>
            </a:r>
            <a:endParaRPr lang="ar-SA" sz="5400" b="1" spc="50" dirty="0">
              <a:ln w="11430"/>
              <a:solidFill>
                <a:srgbClr val="FF0000"/>
              </a:solidFill>
              <a:effectLst>
                <a:outerShdw blurRad="76200" dist="50800" dir="5400000" algn="tl" rotWithShape="0">
                  <a:srgbClr val="000000">
                    <a:alpha val="65000"/>
                  </a:srgbClr>
                </a:outerShdw>
              </a:effectLst>
            </a:endParaRPr>
          </a:p>
        </p:txBody>
      </p:sp>
      <p:sp>
        <p:nvSpPr>
          <p:cNvPr id="4" name="مستطيل 3"/>
          <p:cNvSpPr/>
          <p:nvPr/>
        </p:nvSpPr>
        <p:spPr>
          <a:xfrm>
            <a:off x="1559496" y="1340768"/>
            <a:ext cx="10009112" cy="4401205"/>
          </a:xfrm>
          <a:prstGeom prst="rect">
            <a:avLst/>
          </a:prstGeom>
        </p:spPr>
        <p:txBody>
          <a:bodyPr wrap="square">
            <a:spAutoFit/>
          </a:bodyPr>
          <a:lstStyle/>
          <a:p>
            <a:pPr algn="just" rtl="0"/>
            <a:r>
              <a:rPr lang="en-GB" sz="4000" u="sng" dirty="0">
                <a:ln w="0"/>
                <a:effectLst>
                  <a:outerShdw blurRad="38100" dist="19050" dir="2700000" algn="tl" rotWithShape="0">
                    <a:schemeClr val="dk1">
                      <a:alpha val="40000"/>
                    </a:schemeClr>
                  </a:outerShdw>
                </a:effectLst>
                <a:latin typeface="Bell MT" panose="02020503060305020303" pitchFamily="18" charset="0"/>
                <a:ea typeface="Times New Roman" pitchFamily="18" charset="0"/>
                <a:cs typeface="Times New Roman" pitchFamily="18" charset="0"/>
              </a:rPr>
              <a:t>At the end of </a:t>
            </a:r>
            <a:r>
              <a:rPr lang="en-GB" sz="4000" u="sng" dirty="0" smtClean="0">
                <a:ln w="0"/>
                <a:effectLst>
                  <a:outerShdw blurRad="38100" dist="19050" dir="2700000" algn="tl" rotWithShape="0">
                    <a:schemeClr val="dk1">
                      <a:alpha val="40000"/>
                    </a:schemeClr>
                  </a:outerShdw>
                </a:effectLst>
                <a:latin typeface="Bell MT" panose="02020503060305020303" pitchFamily="18" charset="0"/>
                <a:ea typeface="Times New Roman" pitchFamily="18" charset="0"/>
                <a:cs typeface="Times New Roman" pitchFamily="18" charset="0"/>
              </a:rPr>
              <a:t>these </a:t>
            </a:r>
            <a:r>
              <a:rPr lang="en-GB" sz="4000" u="sng" dirty="0">
                <a:ln w="0"/>
                <a:effectLst>
                  <a:outerShdw blurRad="38100" dist="19050" dir="2700000" algn="tl" rotWithShape="0">
                    <a:schemeClr val="dk1">
                      <a:alpha val="40000"/>
                    </a:schemeClr>
                  </a:outerShdw>
                </a:effectLst>
                <a:latin typeface="Bell MT" panose="02020503060305020303" pitchFamily="18" charset="0"/>
                <a:ea typeface="Times New Roman" pitchFamily="18" charset="0"/>
                <a:cs typeface="Times New Roman" pitchFamily="18" charset="0"/>
              </a:rPr>
              <a:t>training sessions, participants should be able to:</a:t>
            </a:r>
          </a:p>
          <a:p>
            <a:pPr lvl="0" algn="just" rtl="0" fontAlgn="base">
              <a:spcBef>
                <a:spcPct val="0"/>
              </a:spcBef>
              <a:spcAft>
                <a:spcPct val="0"/>
              </a:spcAft>
              <a:buClr>
                <a:schemeClr val="accent2">
                  <a:lumMod val="50000"/>
                </a:schemeClr>
              </a:buClr>
              <a:buFontTx/>
              <a:buChar char="•"/>
            </a:pP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 </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Define </a:t>
            </a: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active learning methodology</a:t>
            </a:r>
            <a:r>
              <a:rPr lang="ru-RU" sz="4000" dirty="0">
                <a:ln w="0"/>
                <a:effectLst>
                  <a:outerShdw blurRad="38100" dist="19050" dir="2700000" algn="tl" rotWithShape="0">
                    <a:schemeClr val="dk1">
                      <a:alpha val="40000"/>
                    </a:schemeClr>
                  </a:outerShdw>
                </a:effectLst>
                <a:cs typeface="Times New Roman" pitchFamily="18" charset="0"/>
              </a:rPr>
              <a:t>.</a:t>
            </a:r>
            <a:endPar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endParaRPr>
          </a:p>
          <a:p>
            <a:pPr lvl="0" algn="just" rtl="0" eaLnBrk="0" fontAlgn="base" hangingPunct="0">
              <a:spcBef>
                <a:spcPct val="0"/>
              </a:spcBef>
              <a:spcAft>
                <a:spcPct val="0"/>
              </a:spcAft>
              <a:buClr>
                <a:schemeClr val="accent2">
                  <a:lumMod val="50000"/>
                </a:schemeClr>
              </a:buClr>
              <a:buFontTx/>
              <a:buChar char="•"/>
            </a:pP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 </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Identify</a:t>
            </a:r>
            <a:r>
              <a:rPr lang="ru-RU" sz="4000" dirty="0" smtClean="0">
                <a:ln w="0"/>
                <a:effectLst>
                  <a:outerShdw blurRad="38100" dist="19050" dir="2700000" algn="tl" rotWithShape="0">
                    <a:schemeClr val="dk1">
                      <a:alpha val="40000"/>
                    </a:schemeClr>
                  </a:outerShdw>
                </a:effectLst>
                <a:cs typeface="Times New Roman" pitchFamily="18" charset="0"/>
              </a:rPr>
              <a:t> </a:t>
            </a: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the methods, the </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strategies, </a:t>
            </a: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and the techniques needed for an active learning class. </a:t>
            </a:r>
          </a:p>
          <a:p>
            <a:pPr lvl="0" algn="just" rtl="0" eaLnBrk="0" fontAlgn="base" hangingPunct="0">
              <a:spcBef>
                <a:spcPct val="0"/>
              </a:spcBef>
              <a:spcAft>
                <a:spcPct val="0"/>
              </a:spcAft>
              <a:buClr>
                <a:schemeClr val="accent2">
                  <a:lumMod val="50000"/>
                </a:schemeClr>
              </a:buClr>
              <a:buFontTx/>
              <a:buChar char="•"/>
            </a:pP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 </a:t>
            </a:r>
            <a:r>
              <a:rPr lang="en-US" sz="4000" dirty="0" err="1"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Recognise</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 </a:t>
            </a: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the </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stages </a:t>
            </a:r>
            <a:r>
              <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of an active learning based lesson</a:t>
            </a:r>
            <a:r>
              <a:rPr lang="en-US" sz="4000" dirty="0" smtClean="0">
                <a:ln w="0"/>
                <a:effectLst>
                  <a:outerShdw blurRad="38100" dist="19050" dir="2700000" algn="tl" rotWithShape="0">
                    <a:schemeClr val="dk1">
                      <a:alpha val="40000"/>
                    </a:schemeClr>
                  </a:outerShdw>
                </a:effectLst>
                <a:latin typeface="Bell MT" panose="02020503060305020303" pitchFamily="18" charset="0"/>
                <a:cs typeface="Times New Roman" pitchFamily="18" charset="0"/>
              </a:rPr>
              <a:t>.</a:t>
            </a:r>
            <a:endParaRPr lang="en-US" sz="4000" dirty="0">
              <a:ln w="0"/>
              <a:effectLst>
                <a:outerShdw blurRad="38100" dist="19050" dir="2700000" algn="tl" rotWithShape="0">
                  <a:schemeClr val="dk1">
                    <a:alpha val="40000"/>
                  </a:schemeClr>
                </a:outerShdw>
              </a:effectLst>
              <a:latin typeface="Bell MT" panose="02020503060305020303" pitchFamily="18" charset="0"/>
              <a:cs typeface="Times New Roman" pitchFamily="18" charset="0"/>
            </a:endParaRPr>
          </a:p>
        </p:txBody>
      </p:sp>
      <p:sp>
        <p:nvSpPr>
          <p:cNvPr id="3" name="Date Placeholder 2"/>
          <p:cNvSpPr>
            <a:spLocks noGrp="1"/>
          </p:cNvSpPr>
          <p:nvPr>
            <p:ph type="dt" sz="half" idx="10"/>
          </p:nvPr>
        </p:nvSpPr>
        <p:spPr>
          <a:xfrm>
            <a:off x="5181599" y="6356356"/>
            <a:ext cx="1645920" cy="365125"/>
          </a:xfrm>
        </p:spPr>
        <p:txBody>
          <a:bodyPr/>
          <a:lstStyle/>
          <a:p>
            <a:fld id="{B39BFA11-3ABD-4F69-879C-5FE89694A59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a:lstStyle/>
          <a:p>
            <a:r>
              <a:rPr lang="en-US" sz="1000" b="1" i="1" smtClean="0">
                <a:solidFill>
                  <a:srgbClr val="002060"/>
                </a:solidFill>
                <a:effectLst>
                  <a:outerShdw blurRad="38100" dist="38100" dir="2700000" algn="tl">
                    <a:srgbClr val="000000">
                      <a:alpha val="43137"/>
                    </a:srgbClr>
                  </a:outerShdw>
                </a:effectLst>
              </a:rPr>
              <a:t>Day 1</a:t>
            </a:r>
            <a:endParaRPr lang="ar-KW" sz="1000" b="1" i="1" dirty="0">
              <a:solidFill>
                <a:srgbClr val="002060"/>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153" y="222249"/>
            <a:ext cx="8229600" cy="1143000"/>
          </a:xfrm>
        </p:spPr>
        <p:txBody>
          <a:bodyPr>
            <a:normAutofit/>
          </a:bodyPr>
          <a:lstStyle/>
          <a:p>
            <a:pPr algn="ctr"/>
            <a:r>
              <a:rPr lang="en-US" sz="3200" b="1" dirty="0">
                <a:solidFill>
                  <a:schemeClr val="accent6">
                    <a:lumMod val="75000"/>
                  </a:schemeClr>
                </a:solidFill>
                <a:effectLst>
                  <a:outerShdw blurRad="38100" dist="38100" dir="2700000" algn="tl">
                    <a:srgbClr val="000000">
                      <a:alpha val="43137"/>
                    </a:srgbClr>
                  </a:outerShdw>
                </a:effectLst>
              </a:rPr>
              <a:t>Mechanism </a:t>
            </a:r>
            <a:r>
              <a:rPr lang="ru-RU" sz="3200" b="1" dirty="0">
                <a:solidFill>
                  <a:schemeClr val="accent6">
                    <a:lumMod val="75000"/>
                  </a:schemeClr>
                </a:solidFill>
                <a:effectLst>
                  <a:outerShdw blurRad="38100" dist="38100" dir="2700000" algn="tl">
                    <a:srgbClr val="000000">
                      <a:alpha val="43137"/>
                    </a:srgbClr>
                  </a:outerShdw>
                </a:effectLst>
              </a:rPr>
              <a:t>№</a:t>
            </a:r>
            <a:r>
              <a:rPr lang="en-US" sz="3200" b="1" dirty="0">
                <a:solidFill>
                  <a:schemeClr val="accent6">
                    <a:lumMod val="75000"/>
                  </a:schemeClr>
                </a:solidFill>
                <a:effectLst>
                  <a:outerShdw blurRad="38100" dist="38100" dir="2700000" algn="tl">
                    <a:srgbClr val="000000">
                      <a:alpha val="43137"/>
                    </a:srgbClr>
                  </a:outerShdw>
                </a:effectLst>
              </a:rPr>
              <a:t>2.</a:t>
            </a:r>
            <a:r>
              <a:rPr lang="ro-RO" sz="3200" b="1" dirty="0">
                <a:solidFill>
                  <a:schemeClr val="accent6">
                    <a:lumMod val="75000"/>
                  </a:schemeClr>
                </a:solidFill>
                <a:effectLst>
                  <a:outerShdw blurRad="38100" dist="38100" dir="2700000" algn="tl">
                    <a:srgbClr val="000000">
                      <a:alpha val="43137"/>
                    </a:srgbClr>
                  </a:outerShdw>
                </a:effectLst>
              </a:rPr>
              <a:t> </a:t>
            </a:r>
            <a:r>
              <a:rPr lang="en-US" sz="3200" b="1" dirty="0">
                <a:solidFill>
                  <a:srgbClr val="0070C0"/>
                </a:solidFill>
                <a:effectLst>
                  <a:outerShdw blurRad="38100" dist="38100" dir="2700000" algn="tl">
                    <a:srgbClr val="000000">
                      <a:alpha val="43137"/>
                    </a:srgbClr>
                  </a:outerShdw>
                </a:effectLst>
              </a:rPr>
              <a:t/>
            </a:r>
            <a:br>
              <a:rPr lang="en-US" sz="3200" b="1" dirty="0">
                <a:solidFill>
                  <a:srgbClr val="0070C0"/>
                </a:solidFill>
                <a:effectLst>
                  <a:outerShdw blurRad="38100" dist="38100" dir="2700000" algn="tl">
                    <a:srgbClr val="000000">
                      <a:alpha val="43137"/>
                    </a:srgbClr>
                  </a:outerShdw>
                </a:effectLst>
              </a:rPr>
            </a:br>
            <a:r>
              <a:rPr lang="ro-RO" sz="3200" b="1" dirty="0">
                <a:solidFill>
                  <a:srgbClr val="FF0000"/>
                </a:solidFill>
                <a:effectLst>
                  <a:outerShdw blurRad="38100" dist="38100" dir="2700000" algn="tl">
                    <a:srgbClr val="000000">
                      <a:alpha val="43137"/>
                    </a:srgbClr>
                  </a:outerShdw>
                </a:effectLst>
              </a:rPr>
              <a:t>Necessity of dialogue and </a:t>
            </a:r>
            <a:r>
              <a:rPr lang="ro-RO" sz="3200" b="1" dirty="0" smtClean="0">
                <a:solidFill>
                  <a:srgbClr val="FF0000"/>
                </a:solidFill>
                <a:effectLst>
                  <a:outerShdw blurRad="38100" dist="38100" dir="2700000" algn="tl">
                    <a:srgbClr val="000000">
                      <a:alpha val="43137"/>
                    </a:srgbClr>
                  </a:outerShdw>
                </a:effectLst>
              </a:rPr>
              <a:t>cooperation</a:t>
            </a:r>
            <a:endParaRPr lang="en-US" sz="3200" b="1" dirty="0">
              <a:solidFill>
                <a:srgbClr val="FF0000"/>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157501355"/>
              </p:ext>
            </p:extLst>
          </p:nvPr>
        </p:nvGraphicFramePr>
        <p:xfrm>
          <a:off x="2423592" y="1533530"/>
          <a:ext cx="8229600" cy="48228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536C0860-60B8-4C4A-A281-746FC4A3FA05}"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056989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D4F0ACE0-6928-490A-901B-1874C362E8E4}"/>
                                            </p:graphic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graphicEl>
                                              <a:dgm id="{06F3A1A8-272E-4CA3-8AF3-1F4FDEFC06D5}"/>
                                            </p:graphic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graphicEl>
                                              <a:dgm id="{03FB2C2B-646A-4EA6-AAE0-A543973502B4}"/>
                                            </p:graphic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5">
                                            <p:graphicEl>
                                              <a:dgm id="{A890AA96-ACA9-4F54-A614-5416B618930E}"/>
                                            </p:graphic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5">
                                            <p:graphicEl>
                                              <a:dgm id="{71469D4D-41B0-45EE-9BD3-2FF01BEDC80A}"/>
                                            </p:graphic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5">
                                            <p:graphicEl>
                                              <a:dgm id="{28B02453-AD54-4332-B120-484102FDA569}"/>
                                            </p:graphic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5">
                                            <p:graphicEl>
                                              <a:dgm id="{F0684F20-6959-48B8-931F-FCC0ACD1B029}"/>
                                            </p:graphic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5">
                                            <p:graphicEl>
                                              <a:dgm id="{1D5A7512-4C15-4BC1-B40B-A508FC1A19ED}"/>
                                            </p:graphic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5">
                                            <p:graphicEl>
                                              <a:dgm id="{BE692D6E-E4DB-4EE9-AF5C-7EAE2F00ACC5}"/>
                                            </p:graphic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5">
                                            <p:graphicEl>
                                              <a:dgm id="{666CE779-2AA2-4602-BE7E-4AA99F15D2A7}"/>
                                            </p:graphic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5">
                                            <p:graphicEl>
                                              <a:dgm id="{0A4FABFA-3C7C-4996-9269-B070D31A5496}"/>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896" y="116632"/>
            <a:ext cx="8229600" cy="1018724"/>
          </a:xfrm>
        </p:spPr>
        <p:txBody>
          <a:bodyPr>
            <a:normAutofit/>
          </a:bodyPr>
          <a:lstStyle/>
          <a:p>
            <a:pPr algn="ctr"/>
            <a:r>
              <a:rPr lang="en-US" sz="2800" b="1" dirty="0">
                <a:solidFill>
                  <a:schemeClr val="accent6">
                    <a:lumMod val="75000"/>
                  </a:schemeClr>
                </a:solidFill>
                <a:effectLst>
                  <a:outerShdw blurRad="38100" dist="38100" dir="2700000" algn="tl">
                    <a:srgbClr val="000000">
                      <a:alpha val="43137"/>
                    </a:srgbClr>
                  </a:outerShdw>
                </a:effectLst>
              </a:rPr>
              <a:t>Mechanism </a:t>
            </a:r>
            <a:r>
              <a:rPr lang="ru-RU" sz="2800" b="1" dirty="0">
                <a:solidFill>
                  <a:schemeClr val="accent6">
                    <a:lumMod val="75000"/>
                  </a:schemeClr>
                </a:solidFill>
                <a:effectLst>
                  <a:outerShdw blurRad="38100" dist="38100" dir="2700000" algn="tl">
                    <a:srgbClr val="000000">
                      <a:alpha val="43137"/>
                    </a:srgbClr>
                  </a:outerShdw>
                </a:effectLst>
              </a:rPr>
              <a:t>№</a:t>
            </a:r>
            <a:r>
              <a:rPr lang="en-US" sz="2800" b="1" dirty="0">
                <a:solidFill>
                  <a:schemeClr val="accent6">
                    <a:lumMod val="75000"/>
                  </a:schemeClr>
                </a:solidFill>
                <a:effectLst>
                  <a:outerShdw blurRad="38100" dist="38100" dir="2700000" algn="tl">
                    <a:srgbClr val="000000">
                      <a:alpha val="43137"/>
                    </a:srgbClr>
                  </a:outerShdw>
                </a:effectLst>
              </a:rPr>
              <a:t>3.</a:t>
            </a:r>
            <a:r>
              <a:rPr lang="ro-RO" sz="2800" b="1" dirty="0">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r>
            <a:br>
              <a:rPr lang="en-US" sz="2800" b="1" dirty="0">
                <a:effectLst>
                  <a:outerShdw blurRad="38100" dist="38100" dir="2700000" algn="tl">
                    <a:srgbClr val="000000">
                      <a:alpha val="43137"/>
                    </a:srgbClr>
                  </a:outerShdw>
                </a:effectLst>
              </a:rPr>
            </a:br>
            <a:r>
              <a:rPr lang="en-US" sz="2800" b="1" dirty="0">
                <a:solidFill>
                  <a:srgbClr val="FF0000"/>
                </a:solidFill>
                <a:effectLst>
                  <a:outerShdw blurRad="38100" dist="38100" dir="2700000" algn="tl">
                    <a:srgbClr val="000000">
                      <a:alpha val="43137"/>
                    </a:srgbClr>
                  </a:outerShdw>
                </a:effectLst>
              </a:rPr>
              <a:t>Student-researcher, </a:t>
            </a:r>
            <a:r>
              <a:rPr lang="en-US" sz="2800" b="1" dirty="0" smtClean="0">
                <a:solidFill>
                  <a:srgbClr val="FF0000"/>
                </a:solidFill>
                <a:effectLst>
                  <a:outerShdw blurRad="38100" dist="38100" dir="2700000" algn="tl">
                    <a:srgbClr val="000000">
                      <a:alpha val="43137"/>
                    </a:srgbClr>
                  </a:outerShdw>
                </a:effectLst>
              </a:rPr>
              <a:t>teacher-facilitator</a:t>
            </a:r>
            <a:endParaRPr lang="en-US" sz="28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1429335" y="1124744"/>
            <a:ext cx="5029200" cy="5212080"/>
          </a:xfrm>
          <a:ln>
            <a:solidFill>
              <a:srgbClr val="0070C0"/>
            </a:solidFill>
          </a:ln>
        </p:spPr>
        <p:txBody>
          <a:bodyPr>
            <a:noAutofit/>
          </a:bodyPr>
          <a:lstStyle/>
          <a:p>
            <a:pPr algn="just">
              <a:buNone/>
            </a:pPr>
            <a:r>
              <a:rPr lang="ar-KW" sz="2000" b="1" i="1" dirty="0" smtClean="0">
                <a:ln>
                  <a:solidFill>
                    <a:srgbClr val="0070C0"/>
                  </a:solidFill>
                </a:ln>
              </a:rPr>
              <a:t>     </a:t>
            </a:r>
            <a:r>
              <a:rPr lang="ro-RO" sz="2000" b="1" dirty="0" smtClean="0">
                <a:ln>
                  <a:solidFill>
                    <a:srgbClr val="0070C0"/>
                  </a:solidFill>
                </a:ln>
              </a:rPr>
              <a:t>The</a:t>
            </a:r>
            <a:r>
              <a:rPr lang="ro-RO" sz="2000" b="1" i="1" dirty="0" smtClean="0">
                <a:ln>
                  <a:solidFill>
                    <a:srgbClr val="0070C0"/>
                  </a:solidFill>
                </a:ln>
              </a:rPr>
              <a:t> </a:t>
            </a:r>
            <a:r>
              <a:rPr lang="ro-RO" sz="2000" b="1" i="1" dirty="0">
                <a:ln>
                  <a:solidFill>
                    <a:srgbClr val="0070C0"/>
                  </a:solidFill>
                </a:ln>
                <a:solidFill>
                  <a:srgbClr val="00B050"/>
                </a:solidFill>
              </a:rPr>
              <a:t>students’ position</a:t>
            </a:r>
            <a:r>
              <a:rPr lang="ro-RO" sz="2000" b="1" dirty="0">
                <a:ln>
                  <a:solidFill>
                    <a:srgbClr val="0070C0"/>
                  </a:solidFill>
                </a:ln>
                <a:solidFill>
                  <a:srgbClr val="00B050"/>
                </a:solidFill>
              </a:rPr>
              <a:t> </a:t>
            </a:r>
            <a:r>
              <a:rPr lang="ro-RO" sz="2000" b="1" dirty="0">
                <a:ln>
                  <a:solidFill>
                    <a:srgbClr val="0070C0"/>
                  </a:solidFill>
                </a:ln>
              </a:rPr>
              <a:t>is “discoverer” </a:t>
            </a:r>
            <a:r>
              <a:rPr lang="en-US" sz="2000" b="1" dirty="0">
                <a:ln>
                  <a:solidFill>
                    <a:srgbClr val="0070C0"/>
                  </a:solidFill>
                </a:ln>
              </a:rPr>
              <a:t>or</a:t>
            </a:r>
            <a:r>
              <a:rPr lang="ro-RO" sz="2000" b="1" dirty="0">
                <a:ln>
                  <a:solidFill>
                    <a:srgbClr val="0070C0"/>
                  </a:solidFill>
                </a:ln>
              </a:rPr>
              <a:t> “researcher”.</a:t>
            </a:r>
            <a:endParaRPr lang="en-US" sz="2000" b="1" dirty="0">
              <a:ln>
                <a:solidFill>
                  <a:srgbClr val="0070C0"/>
                </a:solidFill>
              </a:ln>
            </a:endParaRPr>
          </a:p>
          <a:p>
            <a:pPr algn="just">
              <a:buNone/>
            </a:pPr>
            <a:r>
              <a:rPr lang="en-US" sz="2000" b="1" dirty="0">
                <a:ln>
                  <a:solidFill>
                    <a:srgbClr val="0070C0"/>
                  </a:solidFill>
                </a:ln>
              </a:rPr>
              <a:t>    </a:t>
            </a:r>
            <a:r>
              <a:rPr lang="ro-RO" sz="2000" b="1" dirty="0">
                <a:ln>
                  <a:solidFill>
                    <a:srgbClr val="0070C0"/>
                  </a:solidFill>
                </a:ln>
              </a:rPr>
              <a:t> The students are interfering with the feasible for </a:t>
            </a:r>
            <a:r>
              <a:rPr lang="en-US" sz="2000" b="1" dirty="0">
                <a:ln>
                  <a:solidFill>
                    <a:srgbClr val="0070C0"/>
                  </a:solidFill>
                </a:ln>
              </a:rPr>
              <a:t>their developmental level the</a:t>
            </a:r>
            <a:r>
              <a:rPr lang="ro-RO" sz="2000" b="1" dirty="0">
                <a:ln>
                  <a:solidFill>
                    <a:srgbClr val="0070C0"/>
                  </a:solidFill>
                </a:ln>
              </a:rPr>
              <a:t> questions and problem-issue, solve them through an independent inquiry activity. </a:t>
            </a:r>
            <a:endParaRPr lang="en-US" sz="2000" b="1" dirty="0">
              <a:ln>
                <a:solidFill>
                  <a:srgbClr val="0070C0"/>
                </a:solidFill>
              </a:ln>
            </a:endParaRPr>
          </a:p>
          <a:p>
            <a:pPr algn="just">
              <a:buNone/>
            </a:pPr>
            <a:r>
              <a:rPr lang="en-US" sz="2000" b="1" dirty="0">
                <a:ln>
                  <a:solidFill>
                    <a:srgbClr val="0070C0"/>
                  </a:solidFill>
                </a:ln>
              </a:rPr>
              <a:t>     </a:t>
            </a:r>
            <a:r>
              <a:rPr lang="ro-RO" sz="2000" b="1" dirty="0">
                <a:ln>
                  <a:solidFill>
                    <a:srgbClr val="0070C0"/>
                  </a:solidFill>
                </a:ln>
              </a:rPr>
              <a:t>However, it is very important that the students clearly understand the purpose of the learning exercise as cognitive one: what, why and how s/he is performing and what kind of the final result the students should produce. </a:t>
            </a:r>
            <a:endParaRPr lang="en-US" sz="2000" b="1" dirty="0">
              <a:ln>
                <a:solidFill>
                  <a:srgbClr val="0070C0"/>
                </a:solidFill>
              </a:ln>
            </a:endParaRPr>
          </a:p>
        </p:txBody>
      </p:sp>
      <p:sp>
        <p:nvSpPr>
          <p:cNvPr id="4" name="Content Placeholder 3"/>
          <p:cNvSpPr>
            <a:spLocks noGrp="1"/>
          </p:cNvSpPr>
          <p:nvPr>
            <p:ph sz="half" idx="2"/>
          </p:nvPr>
        </p:nvSpPr>
        <p:spPr>
          <a:xfrm>
            <a:off x="6625271" y="1124744"/>
            <a:ext cx="5029200" cy="5212080"/>
          </a:xfrm>
          <a:ln>
            <a:solidFill>
              <a:srgbClr val="0070C0"/>
            </a:solidFill>
          </a:ln>
        </p:spPr>
        <p:txBody>
          <a:bodyPr>
            <a:noAutofit/>
          </a:bodyPr>
          <a:lstStyle/>
          <a:p>
            <a:pPr algn="just">
              <a:lnSpc>
                <a:spcPct val="100000"/>
              </a:lnSpc>
              <a:buNone/>
            </a:pPr>
            <a:r>
              <a:rPr lang="en-US" sz="2000" b="1" dirty="0">
                <a:ln>
                  <a:solidFill>
                    <a:srgbClr val="0070C0"/>
                  </a:solidFill>
                </a:ln>
              </a:rPr>
              <a:t>    </a:t>
            </a:r>
            <a:r>
              <a:rPr lang="ro-RO" sz="2000" b="1" dirty="0">
                <a:ln>
                  <a:solidFill>
                    <a:srgbClr val="0070C0"/>
                  </a:solidFill>
                </a:ln>
              </a:rPr>
              <a:t>The teacher’s position is a guide or facilitator. The teacher</a:t>
            </a:r>
            <a:r>
              <a:rPr lang="en-US" sz="2000" b="1" dirty="0" smtClean="0">
                <a:ln>
                  <a:solidFill>
                    <a:srgbClr val="0070C0"/>
                  </a:solidFill>
                </a:ln>
              </a:rPr>
              <a:t>:</a:t>
            </a:r>
            <a:r>
              <a:rPr lang="ar-KW" sz="2000" b="1" dirty="0" smtClean="0">
                <a:ln>
                  <a:solidFill>
                    <a:srgbClr val="0070C0"/>
                  </a:solidFill>
                </a:ln>
              </a:rPr>
              <a:t> </a:t>
            </a:r>
            <a:endParaRPr lang="en-US" sz="2000" b="1" dirty="0">
              <a:ln>
                <a:solidFill>
                  <a:srgbClr val="0070C0"/>
                </a:solidFill>
              </a:ln>
            </a:endParaRPr>
          </a:p>
          <a:p>
            <a:pPr algn="just">
              <a:lnSpc>
                <a:spcPct val="100000"/>
              </a:lnSpc>
              <a:buNone/>
            </a:pPr>
            <a:r>
              <a:rPr lang="en-US" sz="2000" b="1" dirty="0" smtClean="0">
                <a:ln>
                  <a:solidFill>
                    <a:srgbClr val="0070C0"/>
                  </a:solidFill>
                </a:ln>
              </a:rPr>
              <a:t>*</a:t>
            </a:r>
            <a:r>
              <a:rPr lang="en-US" sz="2000" b="1" dirty="0">
                <a:ln>
                  <a:solidFill>
                    <a:srgbClr val="0070C0"/>
                  </a:solidFill>
                </a:ln>
              </a:rPr>
              <a:t>must</a:t>
            </a:r>
            <a:r>
              <a:rPr lang="ro-RO" sz="2000" b="1" dirty="0">
                <a:ln>
                  <a:solidFill>
                    <a:srgbClr val="0070C0"/>
                  </a:solidFill>
                </a:ln>
              </a:rPr>
              <a:t> create the conditions necessary for the students to be able to conduct their inquiry, help them to define their inquiry goals and facilitate their learning process by asking relevant questions and guiding them towards sources of information</a:t>
            </a:r>
            <a:r>
              <a:rPr lang="en-US" sz="2000" b="1" dirty="0" smtClean="0">
                <a:ln>
                  <a:solidFill>
                    <a:srgbClr val="0070C0"/>
                  </a:solidFill>
                </a:ln>
              </a:rPr>
              <a:t>;</a:t>
            </a:r>
            <a:endParaRPr lang="ar-KW" sz="2000" b="1" dirty="0">
              <a:ln>
                <a:solidFill>
                  <a:srgbClr val="0070C0"/>
                </a:solidFill>
              </a:ln>
            </a:endParaRPr>
          </a:p>
          <a:p>
            <a:pPr algn="just">
              <a:lnSpc>
                <a:spcPct val="100000"/>
              </a:lnSpc>
              <a:buNone/>
            </a:pPr>
            <a:r>
              <a:rPr lang="en-US" sz="2000" b="1" dirty="0" smtClean="0">
                <a:ln>
                  <a:solidFill>
                    <a:srgbClr val="0070C0"/>
                  </a:solidFill>
                </a:ln>
              </a:rPr>
              <a:t>*</a:t>
            </a:r>
            <a:r>
              <a:rPr lang="ro-RO" sz="2000" b="1" dirty="0">
                <a:ln>
                  <a:solidFill>
                    <a:srgbClr val="0070C0"/>
                  </a:solidFill>
                </a:ln>
              </a:rPr>
              <a:t>doesn't dominate the class as a strong authority, and is not far from students</a:t>
            </a:r>
            <a:r>
              <a:rPr lang="en-US" sz="2000" b="1" dirty="0">
                <a:ln>
                  <a:solidFill>
                    <a:srgbClr val="0070C0"/>
                  </a:solidFill>
                </a:ln>
              </a:rPr>
              <a:t>;</a:t>
            </a:r>
            <a:r>
              <a:rPr lang="ro-RO" sz="2000" b="1" dirty="0">
                <a:ln>
                  <a:solidFill>
                    <a:srgbClr val="0070C0"/>
                  </a:solidFill>
                </a:ln>
              </a:rPr>
              <a:t> </a:t>
            </a:r>
            <a:endParaRPr lang="ar-KW" sz="2000" b="1" dirty="0">
              <a:ln>
                <a:solidFill>
                  <a:srgbClr val="0070C0"/>
                </a:solidFill>
              </a:ln>
            </a:endParaRPr>
          </a:p>
          <a:p>
            <a:pPr algn="just">
              <a:lnSpc>
                <a:spcPct val="100000"/>
              </a:lnSpc>
              <a:buNone/>
            </a:pPr>
            <a:r>
              <a:rPr lang="en-US" sz="2000" b="1" dirty="0">
                <a:ln>
                  <a:solidFill>
                    <a:srgbClr val="0070C0"/>
                  </a:solidFill>
                </a:ln>
              </a:rPr>
              <a:t>*</a:t>
            </a:r>
            <a:r>
              <a:rPr lang="ro-RO" sz="2000" b="1" dirty="0">
                <a:ln>
                  <a:solidFill>
                    <a:srgbClr val="0070C0"/>
                  </a:solidFill>
                </a:ln>
              </a:rPr>
              <a:t>cooperates with the students, and guides them towards what they must learn and how to learn.</a:t>
            </a:r>
            <a:endParaRPr lang="en-US" sz="2000" b="1" dirty="0">
              <a:ln>
                <a:solidFill>
                  <a:srgbClr val="0070C0"/>
                </a:solidFill>
              </a:ln>
            </a:endParaRPr>
          </a:p>
        </p:txBody>
      </p:sp>
      <p:sp>
        <p:nvSpPr>
          <p:cNvPr id="5" name="Date Placeholder 4"/>
          <p:cNvSpPr>
            <a:spLocks noGrp="1"/>
          </p:cNvSpPr>
          <p:nvPr>
            <p:ph type="dt" sz="half" idx="10"/>
          </p:nvPr>
        </p:nvSpPr>
        <p:spPr>
          <a:xfrm>
            <a:off x="5181599" y="6356356"/>
            <a:ext cx="1645920" cy="365125"/>
          </a:xfrm>
        </p:spPr>
        <p:txBody>
          <a:bodyPr vert="horz" lIns="91440" tIns="45720" rIns="91440" bIns="45720" rtlCol="0" anchor="ctr"/>
          <a:lstStyle/>
          <a:p>
            <a:fld id="{33A07376-9C8F-4EDA-A27C-FF243CA47BA1}"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7" name="Footer Placeholder 6"/>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4029971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bg/>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181599" y="6356356"/>
            <a:ext cx="1645920" cy="365125"/>
          </a:xfrm>
        </p:spPr>
        <p:txBody>
          <a:bodyPr vert="horz" lIns="91440" tIns="45720" rIns="91440" bIns="45720" rtlCol="0" anchor="ctr"/>
          <a:lstStyle/>
          <a:p>
            <a:fld id="{C785B55B-8248-412F-B920-CD83F09309F2}"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3" name="عنوان فرعي 2"/>
          <p:cNvSpPr>
            <a:spLocks noGrp="1"/>
          </p:cNvSpPr>
          <p:nvPr>
            <p:ph type="subTitle" idx="4294967295"/>
          </p:nvPr>
        </p:nvSpPr>
        <p:spPr>
          <a:xfrm>
            <a:off x="2279576" y="333375"/>
            <a:ext cx="8458200" cy="914400"/>
          </a:xfrm>
        </p:spPr>
        <p:txBody>
          <a:bodyPr>
            <a:normAutofit/>
          </a:bodyPr>
          <a:lstStyle/>
          <a:p>
            <a:pPr marL="0" indent="0" algn="ctr">
              <a:buNone/>
            </a:pPr>
            <a:r>
              <a:rPr lang="en-US" sz="2800" b="1" dirty="0">
                <a:solidFill>
                  <a:schemeClr val="accent6">
                    <a:lumMod val="75000"/>
                  </a:schemeClr>
                </a:solidFill>
                <a:effectLst>
                  <a:outerShdw blurRad="38100" dist="38100" dir="2700000" algn="tl">
                    <a:srgbClr val="000000">
                      <a:alpha val="43137"/>
                    </a:srgbClr>
                  </a:outerShdw>
                </a:effectLst>
              </a:rPr>
              <a:t>Mechanism </a:t>
            </a:r>
            <a:r>
              <a:rPr lang="ru-RU" sz="2800" b="1" dirty="0">
                <a:solidFill>
                  <a:schemeClr val="accent6">
                    <a:lumMod val="75000"/>
                  </a:schemeClr>
                </a:solidFill>
                <a:effectLst>
                  <a:outerShdw blurRad="38100" dist="38100" dir="2700000" algn="tl">
                    <a:srgbClr val="000000">
                      <a:alpha val="43137"/>
                    </a:srgbClr>
                  </a:outerShdw>
                </a:effectLst>
              </a:rPr>
              <a:t>№</a:t>
            </a:r>
            <a:r>
              <a:rPr lang="en-US" sz="2800" b="1" dirty="0">
                <a:solidFill>
                  <a:schemeClr val="accent6">
                    <a:lumMod val="75000"/>
                  </a:schemeClr>
                </a:solidFill>
                <a:effectLst>
                  <a:outerShdw blurRad="38100" dist="38100" dir="2700000" algn="tl">
                    <a:srgbClr val="000000">
                      <a:alpha val="43137"/>
                    </a:srgbClr>
                  </a:outerShdw>
                </a:effectLst>
              </a:rPr>
              <a:t>3.</a:t>
            </a:r>
            <a:r>
              <a:rPr lang="ro-RO" sz="2800" b="1" dirty="0">
                <a:solidFill>
                  <a:schemeClr val="accent6">
                    <a:lumMod val="75000"/>
                  </a:schemeClr>
                </a:solidFill>
                <a:effectLst>
                  <a:outerShdw blurRad="38100" dist="38100" dir="2700000" algn="tl">
                    <a:srgbClr val="000000">
                      <a:alpha val="43137"/>
                    </a:srgbClr>
                  </a:outerShdw>
                </a:effectLst>
              </a:rPr>
              <a:t> </a:t>
            </a:r>
            <a:r>
              <a:rPr lang="en-US" sz="2800" b="1" dirty="0">
                <a:solidFill>
                  <a:srgbClr val="0070C0"/>
                </a:solidFill>
                <a:effectLst>
                  <a:outerShdw blurRad="38100" dist="38100" dir="2700000" algn="tl">
                    <a:srgbClr val="000000">
                      <a:alpha val="43137"/>
                    </a:srgbClr>
                  </a:outerShdw>
                </a:effectLst>
              </a:rPr>
              <a:t/>
            </a:r>
            <a:br>
              <a:rPr lang="en-US" sz="2800" b="1" dirty="0">
                <a:solidFill>
                  <a:srgbClr val="0070C0"/>
                </a:solidFill>
                <a:effectLst>
                  <a:outerShdw blurRad="38100" dist="38100" dir="2700000" algn="tl">
                    <a:srgbClr val="000000">
                      <a:alpha val="43137"/>
                    </a:srgbClr>
                  </a:outerShdw>
                </a:effectLst>
              </a:rPr>
            </a:br>
            <a:r>
              <a:rPr lang="en-US" sz="2800" b="1" dirty="0">
                <a:solidFill>
                  <a:srgbClr val="FF0000"/>
                </a:solidFill>
                <a:effectLst>
                  <a:outerShdw blurRad="38100" dist="38100" dir="2700000" algn="tl">
                    <a:srgbClr val="000000">
                      <a:alpha val="43137"/>
                    </a:srgbClr>
                  </a:outerShdw>
                </a:effectLst>
              </a:rPr>
              <a:t>Student-researcher, teacher-facilitator</a:t>
            </a:r>
            <a:endParaRPr lang="ar-KW" sz="2800" b="1" dirty="0">
              <a:solidFill>
                <a:srgbClr val="FF0000"/>
              </a:solidFill>
              <a:effectLst>
                <a:outerShdw blurRad="38100" dist="38100" dir="2700000" algn="tl">
                  <a:srgbClr val="000000">
                    <a:alpha val="43137"/>
                  </a:srgbClr>
                </a:outerShdw>
              </a:effectLst>
            </a:endParaRPr>
          </a:p>
        </p:txBody>
      </p:sp>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xmlns="" val="0"/>
              </a:ext>
            </a:extLst>
          </a:blip>
          <a:srcRect/>
          <a:stretch>
            <a:fillRect/>
          </a:stretch>
        </p:blipFill>
        <p:spPr>
          <a:xfrm>
            <a:off x="2567609" y="1487837"/>
            <a:ext cx="7802563" cy="4389437"/>
          </a:xfr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61170" y="332656"/>
            <a:ext cx="8515353" cy="1083146"/>
          </a:xfrm>
        </p:spPr>
        <p:txBody>
          <a:bodyPr>
            <a:noAutofit/>
          </a:bodyPr>
          <a:lstStyle/>
          <a:p>
            <a:pPr algn="ctr">
              <a:defRPr/>
            </a:pPr>
            <a:r>
              <a:rPr lang="en-US" sz="2800" b="1" dirty="0">
                <a:solidFill>
                  <a:schemeClr val="accent6">
                    <a:lumMod val="75000"/>
                  </a:schemeClr>
                </a:solidFill>
                <a:effectLst>
                  <a:outerShdw blurRad="38100" dist="38100" dir="2700000" algn="tl">
                    <a:srgbClr val="000000">
                      <a:alpha val="43137"/>
                    </a:srgbClr>
                  </a:outerShdw>
                </a:effectLst>
              </a:rPr>
              <a:t/>
            </a:r>
            <a:br>
              <a:rPr lang="en-US" sz="2800" b="1" dirty="0">
                <a:solidFill>
                  <a:schemeClr val="accent6">
                    <a:lumMod val="75000"/>
                  </a:schemeClr>
                </a:solidFill>
                <a:effectLst>
                  <a:outerShdw blurRad="38100" dist="38100" dir="2700000" algn="tl">
                    <a:srgbClr val="000000">
                      <a:alpha val="43137"/>
                    </a:srgbClr>
                  </a:outerShdw>
                </a:effectLst>
              </a:rPr>
            </a:br>
            <a:r>
              <a:rPr lang="en-US" sz="2800" b="1" dirty="0">
                <a:solidFill>
                  <a:schemeClr val="accent6">
                    <a:lumMod val="75000"/>
                  </a:schemeClr>
                </a:solidFill>
                <a:effectLst>
                  <a:outerShdw blurRad="38100" dist="38100" dir="2700000" algn="tl">
                    <a:srgbClr val="000000">
                      <a:alpha val="43137"/>
                    </a:srgbClr>
                  </a:outerShdw>
                </a:effectLst>
              </a:rPr>
              <a:t/>
            </a:r>
            <a:br>
              <a:rPr lang="en-US" sz="2800" b="1" dirty="0">
                <a:solidFill>
                  <a:schemeClr val="accent6">
                    <a:lumMod val="75000"/>
                  </a:schemeClr>
                </a:solidFill>
                <a:effectLst>
                  <a:outerShdw blurRad="38100" dist="38100" dir="2700000" algn="tl">
                    <a:srgbClr val="000000">
                      <a:alpha val="43137"/>
                    </a:srgbClr>
                  </a:outerShdw>
                </a:effectLst>
              </a:rPr>
            </a:br>
            <a:r>
              <a:rPr lang="en-US" sz="2800" b="1" dirty="0">
                <a:solidFill>
                  <a:schemeClr val="accent6">
                    <a:lumMod val="75000"/>
                  </a:schemeClr>
                </a:solidFill>
                <a:effectLst>
                  <a:outerShdw blurRad="38100" dist="38100" dir="2700000" algn="tl">
                    <a:srgbClr val="000000">
                      <a:alpha val="43137"/>
                    </a:srgbClr>
                  </a:outerShdw>
                </a:effectLst>
              </a:rPr>
              <a:t/>
            </a:r>
            <a:br>
              <a:rPr lang="en-US" sz="2800" b="1" dirty="0">
                <a:solidFill>
                  <a:schemeClr val="accent6">
                    <a:lumMod val="75000"/>
                  </a:schemeClr>
                </a:solidFill>
                <a:effectLst>
                  <a:outerShdw blurRad="38100" dist="38100" dir="2700000" algn="tl">
                    <a:srgbClr val="000000">
                      <a:alpha val="43137"/>
                    </a:srgbClr>
                  </a:outerShdw>
                </a:effectLst>
              </a:rPr>
            </a:br>
            <a:r>
              <a:rPr lang="en-US" sz="2800" b="1" dirty="0">
                <a:solidFill>
                  <a:schemeClr val="accent6">
                    <a:lumMod val="75000"/>
                  </a:schemeClr>
                </a:solidFill>
                <a:effectLst>
                  <a:outerShdw blurRad="38100" dist="38100" dir="2700000" algn="tl">
                    <a:srgbClr val="000000">
                      <a:alpha val="43137"/>
                    </a:srgbClr>
                  </a:outerShdw>
                </a:effectLst>
              </a:rPr>
              <a:t>Mechanism </a:t>
            </a:r>
            <a:r>
              <a:rPr lang="ru-RU" sz="2800" b="1" dirty="0">
                <a:solidFill>
                  <a:schemeClr val="accent6">
                    <a:lumMod val="75000"/>
                  </a:schemeClr>
                </a:solidFill>
                <a:effectLst>
                  <a:outerShdw blurRad="38100" dist="38100" dir="2700000" algn="tl">
                    <a:srgbClr val="000000">
                      <a:alpha val="43137"/>
                    </a:srgbClr>
                  </a:outerShdw>
                </a:effectLst>
              </a:rPr>
              <a:t>№</a:t>
            </a:r>
            <a:r>
              <a:rPr lang="en-US" sz="2800" b="1" dirty="0">
                <a:solidFill>
                  <a:schemeClr val="accent6">
                    <a:lumMod val="75000"/>
                  </a:schemeClr>
                </a:solidFill>
                <a:effectLst>
                  <a:outerShdw blurRad="38100" dist="38100" dir="2700000" algn="tl">
                    <a:srgbClr val="000000">
                      <a:alpha val="43137"/>
                    </a:srgbClr>
                  </a:outerShdw>
                </a:effectLst>
              </a:rPr>
              <a:t>4.</a:t>
            </a:r>
            <a:r>
              <a:rPr lang="ro-RO" sz="2800" b="1" dirty="0">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r>
            <a:br>
              <a:rPr lang="en-US" sz="2800" b="1" dirty="0">
                <a:effectLst>
                  <a:outerShdw blurRad="38100" dist="38100" dir="2700000" algn="tl">
                    <a:srgbClr val="000000">
                      <a:alpha val="43137"/>
                    </a:srgbClr>
                  </a:outerShdw>
                </a:effectLst>
              </a:rPr>
            </a:br>
            <a:r>
              <a:rPr lang="ro-RO" sz="2800" b="1" dirty="0">
                <a:solidFill>
                  <a:srgbClr val="FF0000"/>
                </a:solidFill>
                <a:effectLst>
                  <a:outerShdw blurRad="38100" dist="38100" dir="2700000" algn="tl">
                    <a:srgbClr val="000000">
                      <a:alpha val="43137"/>
                    </a:srgbClr>
                  </a:outerShdw>
                </a:effectLst>
              </a:rPr>
              <a:t>Psychological support, Respect and Trust </a:t>
            </a:r>
            <a:endParaRPr lang="en-US" altLang="ro-RO" sz="2800" b="1" dirty="0">
              <a:solidFill>
                <a:srgbClr val="FF0000"/>
              </a:solidFill>
              <a:effectLst>
                <a:outerShdw blurRad="38100" dist="38100" dir="2700000" algn="tl">
                  <a:srgbClr val="000000">
                    <a:alpha val="43137"/>
                  </a:srgbClr>
                </a:outerShdw>
              </a:effectLst>
            </a:endParaRPr>
          </a:p>
        </p:txBody>
      </p:sp>
      <p:sp>
        <p:nvSpPr>
          <p:cNvPr id="6" name="Date Placeholder 5"/>
          <p:cNvSpPr>
            <a:spLocks noGrp="1"/>
          </p:cNvSpPr>
          <p:nvPr>
            <p:ph type="dt" sz="half" idx="10"/>
          </p:nvPr>
        </p:nvSpPr>
        <p:spPr>
          <a:xfrm>
            <a:off x="5181599" y="6356356"/>
            <a:ext cx="1645920" cy="365125"/>
          </a:xfrm>
        </p:spPr>
        <p:txBody>
          <a:bodyPr vert="horz" lIns="91440" tIns="45720" rIns="91440" bIns="45720" rtlCol="0" anchor="ctr"/>
          <a:lstStyle/>
          <a:p>
            <a:fld id="{912B9461-31F7-4516-A074-4ACD83F668D6}"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7" name="Footer Placeholder 6"/>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15363" name="Freeform 3"/>
          <p:cNvSpPr>
            <a:spLocks/>
          </p:cNvSpPr>
          <p:nvPr/>
        </p:nvSpPr>
        <p:spPr bwMode="gray">
          <a:xfrm>
            <a:off x="4570417" y="3217863"/>
            <a:ext cx="1425575" cy="103346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accent1">
              <a:lumMod val="75000"/>
            </a:schemeClr>
          </a:solidFill>
          <a:ln>
            <a:noFill/>
          </a:ln>
          <a:effectLst/>
          <a:extLst/>
        </p:spPr>
        <p:txBody>
          <a:bodyPr wrap="none" anchor="ctr"/>
          <a:lstStyle/>
          <a:p>
            <a:pPr>
              <a:defRPr/>
            </a:pPr>
            <a:endParaRPr lang="ro-RO" sz="1350">
              <a:solidFill>
                <a:srgbClr val="000000"/>
              </a:solidFill>
            </a:endParaRPr>
          </a:p>
        </p:txBody>
      </p:sp>
      <p:sp>
        <p:nvSpPr>
          <p:cNvPr id="15364" name="Freeform 4"/>
          <p:cNvSpPr>
            <a:spLocks/>
          </p:cNvSpPr>
          <p:nvPr/>
        </p:nvSpPr>
        <p:spPr bwMode="gray">
          <a:xfrm>
            <a:off x="6010277" y="3170239"/>
            <a:ext cx="274639" cy="1171575"/>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3">
              <a:lumMod val="75000"/>
            </a:schemeClr>
          </a:solidFill>
          <a:ln>
            <a:noFill/>
          </a:ln>
          <a:effectLst/>
          <a:extLst/>
        </p:spPr>
        <p:txBody>
          <a:bodyPr wrap="none" anchor="ctr"/>
          <a:lstStyle/>
          <a:p>
            <a:pPr>
              <a:defRPr/>
            </a:pPr>
            <a:endParaRPr lang="ro-RO" sz="1350">
              <a:solidFill>
                <a:srgbClr val="000000"/>
              </a:solidFill>
            </a:endParaRPr>
          </a:p>
        </p:txBody>
      </p:sp>
      <p:sp>
        <p:nvSpPr>
          <p:cNvPr id="15365" name="Freeform 5"/>
          <p:cNvSpPr>
            <a:spLocks/>
          </p:cNvSpPr>
          <p:nvPr/>
        </p:nvSpPr>
        <p:spPr bwMode="gray">
          <a:xfrm flipH="1">
            <a:off x="6310317" y="3217863"/>
            <a:ext cx="1425575" cy="103346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accent2">
              <a:lumMod val="75000"/>
            </a:schemeClr>
          </a:solidFill>
          <a:ln>
            <a:noFill/>
          </a:ln>
          <a:effectLst/>
          <a:extLst/>
        </p:spPr>
        <p:txBody>
          <a:bodyPr wrap="none" anchor="ctr"/>
          <a:lstStyle/>
          <a:p>
            <a:pPr>
              <a:defRPr/>
            </a:pPr>
            <a:endParaRPr lang="ro-RO" sz="1350">
              <a:solidFill>
                <a:srgbClr val="000000"/>
              </a:solidFill>
            </a:endParaRPr>
          </a:p>
        </p:txBody>
      </p:sp>
      <p:grpSp>
        <p:nvGrpSpPr>
          <p:cNvPr id="2" name="Group 6"/>
          <p:cNvGrpSpPr>
            <a:grpSpLocks/>
          </p:cNvGrpSpPr>
          <p:nvPr/>
        </p:nvGrpSpPr>
        <p:grpSpPr bwMode="auto">
          <a:xfrm>
            <a:off x="3792540" y="2303468"/>
            <a:ext cx="1609725" cy="992187"/>
            <a:chOff x="4320" y="1152"/>
            <a:chExt cx="414" cy="402"/>
          </a:xfrm>
          <a:solidFill>
            <a:schemeClr val="accent1">
              <a:lumMod val="75000"/>
            </a:schemeClr>
          </a:solidFill>
        </p:grpSpPr>
        <p:sp>
          <p:nvSpPr>
            <p:cNvPr id="15367" name="AutoShape 7"/>
            <p:cNvSpPr>
              <a:spLocks noChangeArrowheads="1"/>
            </p:cNvSpPr>
            <p:nvPr/>
          </p:nvSpPr>
          <p:spPr bwMode="gray">
            <a:xfrm>
              <a:off x="4320" y="1152"/>
              <a:ext cx="414" cy="402"/>
            </a:xfrm>
            <a:prstGeom prst="roundRect">
              <a:avLst>
                <a:gd name="adj" fmla="val 11921"/>
              </a:avLst>
            </a:prstGeom>
            <a:grpFill/>
            <a:ln w="25400">
              <a:solidFill>
                <a:srgbClr val="FFFFFF"/>
              </a:solidFill>
              <a:round/>
              <a:headEnd/>
              <a:tailEnd/>
            </a:ln>
            <a:effectLst>
              <a:outerShdw dist="53882" dir="2700000" algn="ctr" rotWithShape="0">
                <a:srgbClr val="000000">
                  <a:alpha val="50000"/>
                </a:srgbClr>
              </a:outerShdw>
            </a:effectLst>
          </p:spPr>
          <p:txBody>
            <a:bodyPr wrap="none" anchor="ctr"/>
            <a:lstStyle/>
            <a:p>
              <a:pPr>
                <a:defRPr/>
              </a:pPr>
              <a:endParaRPr lang="ro-RO" sz="1350">
                <a:solidFill>
                  <a:srgbClr val="000000"/>
                </a:solidFill>
              </a:endParaRPr>
            </a:p>
          </p:txBody>
        </p:sp>
        <p:sp>
          <p:nvSpPr>
            <p:cNvPr id="15368" name="Freeform 8"/>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pPr>
                <a:defRPr/>
              </a:pPr>
              <a:endParaRPr lang="ro-RO" sz="1350">
                <a:solidFill>
                  <a:srgbClr val="000000"/>
                </a:solidFill>
              </a:endParaRPr>
            </a:p>
          </p:txBody>
        </p:sp>
      </p:grpSp>
      <p:sp>
        <p:nvSpPr>
          <p:cNvPr id="25607" name="Rectangle 9"/>
          <p:cNvSpPr>
            <a:spLocks noChangeArrowheads="1"/>
          </p:cNvSpPr>
          <p:nvPr/>
        </p:nvSpPr>
        <p:spPr bwMode="gray">
          <a:xfrm>
            <a:off x="3898902" y="2605090"/>
            <a:ext cx="1308100" cy="415498"/>
          </a:xfrm>
          <a:prstGeom prst="rect">
            <a:avLst/>
          </a:prstGeom>
          <a:noFill/>
          <a:ln>
            <a:noFill/>
          </a:ln>
          <a:effectLst>
            <a:outerShdw dist="17961" dir="2700000" algn="ctr" rotWithShape="0">
              <a:srgbClr val="C0C0C0"/>
            </a:outerShdw>
          </a:effectLst>
          <a:extLst>
            <a:ext uri="{909E8E84-426E-40DD-AFC4-6F175D3DCCD1}">
              <a14:hiddenFill xmlns:a14="http://schemas.microsoft.com/office/drawing/2010/main" xmlns="">
                <a:gradFill rotWithShape="1">
                  <a:gsLst>
                    <a:gs pos="0">
                      <a:srgbClr val="0B5190"/>
                    </a:gs>
                    <a:gs pos="100000">
                      <a:schemeClr val="accent1"/>
                    </a:gs>
                  </a:gsLst>
                  <a:lin ang="189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r>
              <a:rPr lang="en-US" altLang="ro-RO" sz="2100" b="1" dirty="0">
                <a:solidFill>
                  <a:srgbClr val="C00000"/>
                </a:solidFill>
              </a:rPr>
              <a:t>Support</a:t>
            </a:r>
          </a:p>
        </p:txBody>
      </p:sp>
      <p:grpSp>
        <p:nvGrpSpPr>
          <p:cNvPr id="3" name="Group 10"/>
          <p:cNvGrpSpPr>
            <a:grpSpLocks/>
          </p:cNvGrpSpPr>
          <p:nvPr/>
        </p:nvGrpSpPr>
        <p:grpSpPr bwMode="auto">
          <a:xfrm>
            <a:off x="5634039" y="2319343"/>
            <a:ext cx="1022351" cy="992187"/>
            <a:chOff x="4320" y="1152"/>
            <a:chExt cx="414" cy="402"/>
          </a:xfrm>
          <a:solidFill>
            <a:schemeClr val="accent3">
              <a:lumMod val="75000"/>
            </a:schemeClr>
          </a:solidFill>
        </p:grpSpPr>
        <p:sp>
          <p:nvSpPr>
            <p:cNvPr id="15371" name="AutoShape 11"/>
            <p:cNvSpPr>
              <a:spLocks noChangeArrowheads="1"/>
            </p:cNvSpPr>
            <p:nvPr/>
          </p:nvSpPr>
          <p:spPr bwMode="gray">
            <a:xfrm>
              <a:off x="4320" y="1152"/>
              <a:ext cx="414" cy="402"/>
            </a:xfrm>
            <a:prstGeom prst="roundRect">
              <a:avLst>
                <a:gd name="adj" fmla="val 11921"/>
              </a:avLst>
            </a:prstGeom>
            <a:grpFill/>
            <a:ln w="25400">
              <a:solidFill>
                <a:srgbClr val="FFFFFF"/>
              </a:solidFill>
              <a:round/>
              <a:headEnd/>
              <a:tailEnd/>
            </a:ln>
            <a:effectLst>
              <a:outerShdw dist="53882" dir="2700000" algn="ctr" rotWithShape="0">
                <a:srgbClr val="000000">
                  <a:alpha val="50000"/>
                </a:srgbClr>
              </a:outerShdw>
            </a:effectLst>
          </p:spPr>
          <p:txBody>
            <a:bodyPr wrap="none" anchor="ctr"/>
            <a:lstStyle/>
            <a:p>
              <a:pPr>
                <a:defRPr/>
              </a:pPr>
              <a:endParaRPr lang="ro-RO" sz="1350">
                <a:solidFill>
                  <a:srgbClr val="000000"/>
                </a:solidFill>
              </a:endParaRPr>
            </a:p>
          </p:txBody>
        </p:sp>
        <p:sp>
          <p:nvSpPr>
            <p:cNvPr id="15372" name="Freeform 12"/>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pPr>
                <a:defRPr/>
              </a:pPr>
              <a:endParaRPr lang="ro-RO" sz="1350">
                <a:solidFill>
                  <a:srgbClr val="000000"/>
                </a:solidFill>
              </a:endParaRPr>
            </a:p>
          </p:txBody>
        </p:sp>
      </p:grpSp>
      <p:grpSp>
        <p:nvGrpSpPr>
          <p:cNvPr id="4" name="Group 13"/>
          <p:cNvGrpSpPr>
            <a:grpSpLocks/>
          </p:cNvGrpSpPr>
          <p:nvPr/>
        </p:nvGrpSpPr>
        <p:grpSpPr bwMode="auto">
          <a:xfrm>
            <a:off x="6975478" y="2325693"/>
            <a:ext cx="1585913" cy="992187"/>
            <a:chOff x="4320" y="1152"/>
            <a:chExt cx="414" cy="402"/>
          </a:xfrm>
          <a:solidFill>
            <a:schemeClr val="accent2">
              <a:lumMod val="75000"/>
            </a:schemeClr>
          </a:solidFill>
        </p:grpSpPr>
        <p:sp>
          <p:nvSpPr>
            <p:cNvPr id="15374" name="AutoShape 14"/>
            <p:cNvSpPr>
              <a:spLocks noChangeArrowheads="1"/>
            </p:cNvSpPr>
            <p:nvPr/>
          </p:nvSpPr>
          <p:spPr bwMode="gray">
            <a:xfrm>
              <a:off x="4320" y="1152"/>
              <a:ext cx="414" cy="402"/>
            </a:xfrm>
            <a:prstGeom prst="roundRect">
              <a:avLst>
                <a:gd name="adj" fmla="val 11921"/>
              </a:avLst>
            </a:prstGeom>
            <a:grpFill/>
            <a:ln w="25400">
              <a:solidFill>
                <a:srgbClr val="FFFFFF"/>
              </a:solidFill>
              <a:round/>
              <a:headEnd/>
              <a:tailEnd/>
            </a:ln>
            <a:effectLst>
              <a:outerShdw dist="53882" dir="2700000" algn="ctr" rotWithShape="0">
                <a:srgbClr val="000000">
                  <a:alpha val="50000"/>
                </a:srgbClr>
              </a:outerShdw>
            </a:effectLst>
          </p:spPr>
          <p:txBody>
            <a:bodyPr wrap="none" anchor="ctr"/>
            <a:lstStyle/>
            <a:p>
              <a:pPr>
                <a:defRPr/>
              </a:pPr>
              <a:endParaRPr lang="ro-RO" sz="1350">
                <a:solidFill>
                  <a:srgbClr val="000000"/>
                </a:solidFill>
              </a:endParaRPr>
            </a:p>
          </p:txBody>
        </p:sp>
        <p:sp>
          <p:nvSpPr>
            <p:cNvPr id="15375" name="Freeform 15"/>
            <p:cNvSpPr>
              <a:spLocks/>
            </p:cNvSpPr>
            <p:nvPr/>
          </p:nvSpPr>
          <p:spPr bwMode="gray">
            <a:xfrm>
              <a:off x="4346" y="1178"/>
              <a:ext cx="206" cy="201"/>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pFill/>
            <a:ln>
              <a:noFill/>
            </a:ln>
            <a:extLst>
              <a:ext uri="{91240B29-F687-4F45-9708-019B960494DF}">
                <a14:hiddenLine xmlns:a14="http://schemas.microsoft.com/office/drawing/2010/main" xmlns="" w="0">
                  <a:solidFill>
                    <a:srgbClr val="000000"/>
                  </a:solidFill>
                  <a:prstDash val="solid"/>
                  <a:round/>
                  <a:headEnd/>
                  <a:tailEnd/>
                </a14:hiddenLine>
              </a:ext>
            </a:extLst>
          </p:spPr>
          <p:txBody>
            <a:bodyPr/>
            <a:lstStyle/>
            <a:p>
              <a:pPr>
                <a:defRPr/>
              </a:pPr>
              <a:endParaRPr lang="ro-RO" sz="1350">
                <a:solidFill>
                  <a:srgbClr val="000000"/>
                </a:solidFill>
              </a:endParaRPr>
            </a:p>
          </p:txBody>
        </p:sp>
      </p:grpSp>
      <p:sp>
        <p:nvSpPr>
          <p:cNvPr id="25610" name="Rectangle 16"/>
          <p:cNvSpPr>
            <a:spLocks noChangeArrowheads="1"/>
          </p:cNvSpPr>
          <p:nvPr/>
        </p:nvSpPr>
        <p:spPr bwMode="gray">
          <a:xfrm>
            <a:off x="5693898" y="2571755"/>
            <a:ext cx="943913" cy="461665"/>
          </a:xfrm>
          <a:prstGeom prst="rect">
            <a:avLst/>
          </a:prstGeom>
          <a:noFill/>
          <a:ln>
            <a:noFill/>
          </a:ln>
          <a:effectLst>
            <a:outerShdw dist="17961" dir="2700000" algn="ctr" rotWithShape="0">
              <a:srgbClr val="C0C0C0"/>
            </a:outerShdw>
          </a:effectLst>
          <a:extLst>
            <a:ext uri="{909E8E84-426E-40DD-AFC4-6F175D3DCCD1}">
              <a14:hiddenFill xmlns:a14="http://schemas.microsoft.com/office/drawing/2010/main" xmlns="">
                <a:gradFill rotWithShape="1">
                  <a:gsLst>
                    <a:gs pos="0">
                      <a:srgbClr val="0B5190"/>
                    </a:gs>
                    <a:gs pos="100000">
                      <a:schemeClr val="accent1"/>
                    </a:gs>
                  </a:gsLst>
                  <a:lin ang="189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wrap="non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r>
              <a:rPr lang="en-US" altLang="ro-RO" sz="2400" b="1" dirty="0">
                <a:solidFill>
                  <a:srgbClr val="C00000"/>
                </a:solidFill>
              </a:rPr>
              <a:t>Trust</a:t>
            </a:r>
          </a:p>
        </p:txBody>
      </p:sp>
      <p:sp>
        <p:nvSpPr>
          <p:cNvPr id="25611" name="Rectangle 17"/>
          <p:cNvSpPr>
            <a:spLocks noChangeArrowheads="1"/>
          </p:cNvSpPr>
          <p:nvPr/>
        </p:nvSpPr>
        <p:spPr bwMode="gray">
          <a:xfrm>
            <a:off x="7132637" y="2611440"/>
            <a:ext cx="1320800" cy="415498"/>
          </a:xfrm>
          <a:prstGeom prst="rect">
            <a:avLst/>
          </a:prstGeom>
          <a:noFill/>
          <a:ln>
            <a:noFill/>
          </a:ln>
          <a:effectLst>
            <a:outerShdw dist="17961" dir="2700000" algn="ctr" rotWithShape="0">
              <a:srgbClr val="C0C0C0"/>
            </a:outerShdw>
          </a:effectLst>
          <a:extLst>
            <a:ext uri="{909E8E84-426E-40DD-AFC4-6F175D3DCCD1}">
              <a14:hiddenFill xmlns:a14="http://schemas.microsoft.com/office/drawing/2010/main" xmlns="">
                <a:gradFill rotWithShape="1">
                  <a:gsLst>
                    <a:gs pos="0">
                      <a:srgbClr val="0B5190"/>
                    </a:gs>
                    <a:gs pos="100000">
                      <a:schemeClr val="accent1"/>
                    </a:gs>
                  </a:gsLst>
                  <a:lin ang="18900000" scaled="1"/>
                </a:gradFill>
              </a14:hiddenFill>
            </a:ext>
            <a:ext uri="{91240B29-F687-4F45-9708-019B960494DF}">
              <a14:hiddenLine xmlns:a14="http://schemas.microsoft.com/office/drawing/2010/main" xmlns="" w="9525" algn="ctr">
                <a:solidFill>
                  <a:schemeClr val="tx1"/>
                </a:solidFill>
                <a:miter lim="800000"/>
                <a:headEnd/>
                <a:tailEnd/>
              </a14:hiddenLine>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a:r>
              <a:rPr lang="en-US" altLang="ro-RO" sz="2100" b="1" dirty="0">
                <a:solidFill>
                  <a:srgbClr val="C00000"/>
                </a:solidFill>
              </a:rPr>
              <a:t>Respect</a:t>
            </a:r>
          </a:p>
        </p:txBody>
      </p:sp>
      <p:grpSp>
        <p:nvGrpSpPr>
          <p:cNvPr id="5" name="Group 18"/>
          <p:cNvGrpSpPr>
            <a:grpSpLocks/>
          </p:cNvGrpSpPr>
          <p:nvPr/>
        </p:nvGrpSpPr>
        <p:grpSpPr bwMode="auto">
          <a:xfrm>
            <a:off x="3048002" y="4148138"/>
            <a:ext cx="5513388" cy="1452562"/>
            <a:chOff x="320" y="2736"/>
            <a:chExt cx="4631" cy="1220"/>
          </a:xfrm>
        </p:grpSpPr>
        <p:sp>
          <p:nvSpPr>
            <p:cNvPr id="15379" name="AutoShape 19"/>
            <p:cNvSpPr>
              <a:spLocks noChangeArrowheads="1"/>
            </p:cNvSpPr>
            <p:nvPr/>
          </p:nvSpPr>
          <p:spPr bwMode="ltGray">
            <a:xfrm>
              <a:off x="1456" y="2935"/>
              <a:ext cx="3495" cy="781"/>
            </a:xfrm>
            <a:prstGeom prst="roundRect">
              <a:avLst>
                <a:gd name="adj" fmla="val 16667"/>
              </a:avLst>
            </a:prstGeom>
            <a:solidFill>
              <a:schemeClr val="bg1"/>
            </a:solidFill>
            <a:ln w="57150" algn="ctr">
              <a:solidFill>
                <a:srgbClr val="0070C0"/>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rtl="0">
                <a:defRPr/>
              </a:pPr>
              <a:endParaRPr lang="ro-RO" sz="1350" dirty="0">
                <a:solidFill>
                  <a:srgbClr val="C00000"/>
                </a:solidFill>
              </a:endParaRPr>
            </a:p>
          </p:txBody>
        </p:sp>
        <p:sp>
          <p:nvSpPr>
            <p:cNvPr id="25615" name="Rectangle 20"/>
            <p:cNvSpPr>
              <a:spLocks noChangeArrowheads="1"/>
            </p:cNvSpPr>
            <p:nvPr/>
          </p:nvSpPr>
          <p:spPr bwMode="auto">
            <a:xfrm>
              <a:off x="1783" y="3023"/>
              <a:ext cx="2961" cy="5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rtl="0" eaLnBrk="0" hangingPunct="0">
                <a:buClr>
                  <a:srgbClr val="D7181F"/>
                </a:buClr>
                <a:buFont typeface="Wingdings" panose="05000000000000000000" pitchFamily="2" charset="2"/>
                <a:buNone/>
              </a:pPr>
              <a:r>
                <a:rPr lang="en-US" altLang="ro-RO" b="1" dirty="0">
                  <a:solidFill>
                    <a:srgbClr val="C00000"/>
                  </a:solidFill>
                </a:rPr>
                <a:t>F</a:t>
              </a:r>
              <a:r>
                <a:rPr lang="ro-RO" altLang="ro-RO" b="1" dirty="0">
                  <a:solidFill>
                    <a:srgbClr val="C00000"/>
                  </a:solidFill>
                </a:rPr>
                <a:t>ull participation of students in the education process</a:t>
              </a:r>
              <a:endParaRPr lang="en-US" altLang="ro-RO" b="1" dirty="0">
                <a:solidFill>
                  <a:srgbClr val="C00000"/>
                </a:solidFill>
              </a:endParaRPr>
            </a:p>
          </p:txBody>
        </p:sp>
        <p:pic>
          <p:nvPicPr>
            <p:cNvPr id="25616" name="Picture 21" descr="YG_circle00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0" y="2736"/>
              <a:ext cx="1428" cy="1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617" name="Text Box 22"/>
            <p:cNvSpPr txBox="1">
              <a:spLocks noChangeArrowheads="1"/>
            </p:cNvSpPr>
            <p:nvPr/>
          </p:nvSpPr>
          <p:spPr bwMode="gray">
            <a:xfrm>
              <a:off x="489" y="3119"/>
              <a:ext cx="1121" cy="4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eaLnBrk="0" hangingPunct="0"/>
              <a:r>
                <a:rPr lang="en-US" altLang="ro-RO" sz="1500" b="1" dirty="0">
                  <a:solidFill>
                    <a:srgbClr val="C00000"/>
                  </a:solidFill>
                </a:rPr>
                <a:t>Intention to learn</a:t>
              </a:r>
            </a:p>
          </p:txBody>
        </p:sp>
      </p:grpSp>
    </p:spTree>
    <p:extLst>
      <p:ext uri="{BB962C8B-B14F-4D97-AF65-F5344CB8AC3E}">
        <p14:creationId xmlns:p14="http://schemas.microsoft.com/office/powerpoint/2010/main" xmlns="" val="1300931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364"/>
                                        </p:tgtEl>
                                        <p:attrNameLst>
                                          <p:attrName>style.visibility</p:attrName>
                                        </p:attrNameLst>
                                      </p:cBhvr>
                                      <p:to>
                                        <p:strVal val="visible"/>
                                      </p:to>
                                    </p:set>
                                    <p:anim calcmode="lin" valueType="num">
                                      <p:cBhvr additive="base">
                                        <p:cTn id="19" dur="500" fill="hold"/>
                                        <p:tgtEl>
                                          <p:spTgt spid="15364"/>
                                        </p:tgtEl>
                                        <p:attrNameLst>
                                          <p:attrName>ppt_x</p:attrName>
                                        </p:attrNameLst>
                                      </p:cBhvr>
                                      <p:tavLst>
                                        <p:tav tm="0">
                                          <p:val>
                                            <p:strVal val="#ppt_x"/>
                                          </p:val>
                                        </p:tav>
                                        <p:tav tm="100000">
                                          <p:val>
                                            <p:strVal val="#ppt_x"/>
                                          </p:val>
                                        </p:tav>
                                      </p:tavLst>
                                    </p:anim>
                                    <p:anim calcmode="lin" valueType="num">
                                      <p:cBhvr additive="base">
                                        <p:cTn id="20" dur="500" fill="hold"/>
                                        <p:tgtEl>
                                          <p:spTgt spid="1536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363"/>
                                        </p:tgtEl>
                                        <p:attrNameLst>
                                          <p:attrName>style.visibility</p:attrName>
                                        </p:attrNameLst>
                                      </p:cBhvr>
                                      <p:to>
                                        <p:strVal val="visible"/>
                                      </p:to>
                                    </p:set>
                                    <p:anim calcmode="lin" valueType="num">
                                      <p:cBhvr additive="base">
                                        <p:cTn id="23" dur="500" fill="hold"/>
                                        <p:tgtEl>
                                          <p:spTgt spid="15363"/>
                                        </p:tgtEl>
                                        <p:attrNameLst>
                                          <p:attrName>ppt_x</p:attrName>
                                        </p:attrNameLst>
                                      </p:cBhvr>
                                      <p:tavLst>
                                        <p:tav tm="0">
                                          <p:val>
                                            <p:strVal val="#ppt_x"/>
                                          </p:val>
                                        </p:tav>
                                        <p:tav tm="100000">
                                          <p:val>
                                            <p:strVal val="#ppt_x"/>
                                          </p:val>
                                        </p:tav>
                                      </p:tavLst>
                                    </p:anim>
                                    <p:anim calcmode="lin" valueType="num">
                                      <p:cBhvr additive="base">
                                        <p:cTn id="24" dur="500" fill="hold"/>
                                        <p:tgtEl>
                                          <p:spTgt spid="1536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365"/>
                                        </p:tgtEl>
                                        <p:attrNameLst>
                                          <p:attrName>style.visibility</p:attrName>
                                        </p:attrNameLst>
                                      </p:cBhvr>
                                      <p:to>
                                        <p:strVal val="visible"/>
                                      </p:to>
                                    </p:set>
                                    <p:anim calcmode="lin" valueType="num">
                                      <p:cBhvr additive="base">
                                        <p:cTn id="27" dur="500" fill="hold"/>
                                        <p:tgtEl>
                                          <p:spTgt spid="15365"/>
                                        </p:tgtEl>
                                        <p:attrNameLst>
                                          <p:attrName>ppt_x</p:attrName>
                                        </p:attrNameLst>
                                      </p:cBhvr>
                                      <p:tavLst>
                                        <p:tav tm="0">
                                          <p:val>
                                            <p:strVal val="#ppt_x"/>
                                          </p:val>
                                        </p:tav>
                                        <p:tav tm="100000">
                                          <p:val>
                                            <p:strVal val="#ppt_x"/>
                                          </p:val>
                                        </p:tav>
                                      </p:tavLst>
                                    </p:anim>
                                    <p:anim calcmode="lin" valueType="num">
                                      <p:cBhvr additive="base">
                                        <p:cTn id="28" dur="500" fill="hold"/>
                                        <p:tgtEl>
                                          <p:spTgt spid="1536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P spid="15364" grpId="0" animBg="1"/>
      <p:bldP spid="1536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135560" y="2636912"/>
            <a:ext cx="8153400" cy="1466850"/>
          </a:xfrm>
        </p:spPr>
        <p:txBody>
          <a:bodyPr>
            <a:normAutofit fontScale="90000"/>
          </a:bodyPr>
          <a:lstStyle/>
          <a:p>
            <a:pPr algn="ctr">
              <a:defRPr/>
            </a:pPr>
            <a:r>
              <a:rPr lang="en-US" sz="2100" dirty="0">
                <a:solidFill>
                  <a:srgbClr val="FF0000"/>
                </a:solidFill>
              </a:rPr>
              <a:t/>
            </a:r>
            <a:br>
              <a:rPr lang="en-US" sz="2100" dirty="0">
                <a:solidFill>
                  <a:srgbClr val="FF0000"/>
                </a:solidFill>
              </a:rPr>
            </a:br>
            <a:r>
              <a:rPr lang="en-US" sz="2100" dirty="0">
                <a:solidFill>
                  <a:srgbClr val="FF0000"/>
                </a:solidFill>
              </a:rPr>
              <a:t/>
            </a:r>
            <a:br>
              <a:rPr lang="en-US" sz="2100" dirty="0">
                <a:solidFill>
                  <a:srgbClr val="FF0000"/>
                </a:solidFill>
              </a:rPr>
            </a:br>
            <a:r>
              <a:rPr lang="en-US" sz="2100" dirty="0">
                <a:solidFill>
                  <a:srgbClr val="FF0000"/>
                </a:solidFill>
              </a:rPr>
              <a:t/>
            </a:r>
            <a:br>
              <a:rPr lang="en-US" sz="2100" dirty="0">
                <a:solidFill>
                  <a:srgbClr val="FF0000"/>
                </a:solidFill>
              </a:rPr>
            </a:br>
            <a:r>
              <a:rPr lang="en-US" sz="4400" b="1" dirty="0" smtClean="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t>Active </a:t>
            </a:r>
            <a:r>
              <a:rPr lang="en-US" sz="4400" b="1" dirty="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t>Learning Strategies</a:t>
            </a:r>
            <a:br>
              <a:rPr lang="en-US" sz="4400" b="1" dirty="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br>
            <a:endParaRPr lang="en-US" altLang="ro-RO" sz="4400" b="1" dirty="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endParaRPr>
          </a:p>
        </p:txBody>
      </p:sp>
      <p:sp>
        <p:nvSpPr>
          <p:cNvPr id="2" name="Date Placeholder 1"/>
          <p:cNvSpPr>
            <a:spLocks noGrp="1"/>
          </p:cNvSpPr>
          <p:nvPr>
            <p:ph type="dt" sz="half" idx="10"/>
          </p:nvPr>
        </p:nvSpPr>
        <p:spPr>
          <a:xfrm>
            <a:off x="5181599" y="6356356"/>
            <a:ext cx="1645920" cy="365125"/>
          </a:xfrm>
        </p:spPr>
        <p:txBody>
          <a:bodyPr vert="horz" lIns="91440" tIns="45720" rIns="91440" bIns="45720" rtlCol="0" anchor="ctr"/>
          <a:lstStyle/>
          <a:p>
            <a:fld id="{77358582-3DA0-4C10-8BEA-6ED0FFFEDF99}"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3" name="Footer Placeholder 2"/>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05616063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31504" y="692696"/>
            <a:ext cx="9793088" cy="5256584"/>
          </a:xfrm>
        </p:spPr>
        <p:txBody>
          <a:bodyPr>
            <a:noAutofit/>
          </a:bodyPr>
          <a:lstStyle/>
          <a:p>
            <a:pPr algn="just" rtl="0">
              <a:lnSpc>
                <a:spcPct val="115000"/>
              </a:lnSpc>
              <a:spcBef>
                <a:spcPts val="1575"/>
              </a:spcBef>
              <a:spcAft>
                <a:spcPts val="790"/>
              </a:spcAft>
            </a:pPr>
            <a:r>
              <a:rPr lang="ar-KW" sz="3200" b="1"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	</a:t>
            </a:r>
            <a:r>
              <a:rPr lang="en-US" sz="3200" b="1"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One </a:t>
            </a:r>
            <a:r>
              <a:rPr lang="en-US" sz="3200" b="1" dirty="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of the most obvious ways to increase your classroom charisma is to increase the amount of active learning in your class. Not only will you find it easier to keep students engaged during one of the most difficult times of the year (the warm weather days of spring), but you will find that your students will retain information with greater ease and with more </a:t>
            </a:r>
            <a:r>
              <a:rPr lang="en-US" sz="3200" b="1"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success.</a:t>
            </a:r>
            <a:r>
              <a:rPr lang="ar-KW" sz="3200" b="1" dirty="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 </a:t>
            </a:r>
            <a:r>
              <a:rPr lang="en-US" sz="3200" b="1" dirty="0" smtClean="0">
                <a:solidFill>
                  <a:srgbClr val="003262"/>
                </a:solidFill>
                <a:effectLst>
                  <a:outerShdw blurRad="38100" dist="38100" dir="2700000" algn="tl">
                    <a:srgbClr val="000000">
                      <a:alpha val="43137"/>
                    </a:srgbClr>
                  </a:outerShdw>
                </a:effectLst>
                <a:latin typeface="AucoinLight" panose="020D0602050304030204" pitchFamily="34" charset="0"/>
                <a:ea typeface="Times New Roman"/>
                <a:cs typeface="Arial"/>
              </a:rPr>
              <a:t>Here’s </a:t>
            </a:r>
            <a:r>
              <a:rPr lang="en-US" sz="3200" b="1" dirty="0">
                <a:solidFill>
                  <a:srgbClr val="003262"/>
                </a:solidFill>
                <a:effectLst>
                  <a:outerShdw blurRad="38100" dist="38100" dir="2700000" algn="tl">
                    <a:srgbClr val="000000">
                      <a:alpha val="43137"/>
                    </a:srgbClr>
                  </a:outerShdw>
                </a:effectLst>
                <a:latin typeface="AucoinLight" panose="020D0602050304030204" pitchFamily="34" charset="0"/>
                <a:ea typeface="Times New Roman"/>
                <a:cs typeface="Arial"/>
              </a:rPr>
              <a:t>an annotated list of active learning strategies</a:t>
            </a:r>
            <a:r>
              <a:rPr lang="en-US" sz="3200" b="1" dirty="0" smtClean="0">
                <a:solidFill>
                  <a:srgbClr val="003262"/>
                </a:solidFill>
                <a:effectLst>
                  <a:outerShdw blurRad="38100" dist="38100" dir="2700000" algn="tl">
                    <a:srgbClr val="000000">
                      <a:alpha val="43137"/>
                    </a:srgbClr>
                  </a:outerShdw>
                </a:effectLst>
                <a:latin typeface="AucoinLight" panose="020D0602050304030204" pitchFamily="34" charset="0"/>
                <a:ea typeface="Times New Roman"/>
                <a:cs typeface="Arial"/>
              </a:rPr>
              <a:t>:</a:t>
            </a:r>
            <a:endParaRPr lang="ar-KW" sz="3200" dirty="0">
              <a:effectLst>
                <a:outerShdw blurRad="38100" dist="38100" dir="2700000" algn="tl">
                  <a:srgbClr val="000000">
                    <a:alpha val="43137"/>
                  </a:srgbClr>
                </a:outerShdw>
              </a:effectLst>
              <a:latin typeface="AucoinLight" panose="020D0602050304030204" pitchFamily="34"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F797EB7F-E7AD-4F09-86AD-E34D1CE9C7E9}"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4106097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67236" y="1340770"/>
            <a:ext cx="10073381" cy="4680521"/>
          </a:xfrm>
        </p:spPr>
        <p:txBody>
          <a:bodyPr>
            <a:noAutofit/>
          </a:bodyPr>
          <a:lstStyle/>
          <a:p>
            <a:pPr algn="just" rtl="0">
              <a:lnSpc>
                <a:spcPct val="115000"/>
              </a:lnSpc>
              <a:spcAft>
                <a:spcPts val="79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Define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“Think-Pair-Share.” Explain to students that a Think-Pair-Share allows them to activate their prior knowledge and share ideas about content or beliefs with peers. This structure gives students a chance to organize their </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ideas</a:t>
            </a:r>
            <a:r>
              <a:rPr lang="ar-KW"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 </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first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in their own minds, then in a smaller group setting before sharing with the entire group. In a Think-Pair-Share, students Think individually about the question or idea(s) put forth, Pair up with someone to discuss their thinking, and then Share their conversation with their table group, and then finally with the whole group</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ar-KW"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6AD2227F-4866-4EA3-8EFD-0B3AE86FBA0D}"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5" name="عنوان 1"/>
          <p:cNvSpPr txBox="1">
            <a:spLocks/>
          </p:cNvSpPr>
          <p:nvPr/>
        </p:nvSpPr>
        <p:spPr>
          <a:xfrm>
            <a:off x="1495872" y="260648"/>
            <a:ext cx="9785349" cy="720080"/>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fontAlgn="auto">
              <a:lnSpc>
                <a:spcPct val="115000"/>
              </a:lnSpc>
              <a:spcAft>
                <a:spcPts val="790"/>
              </a:spcAft>
            </a:pPr>
            <a:r>
              <a:rPr lang="en-US" sz="2800" b="1" u="sng"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Think-Pair- Share.</a:t>
            </a:r>
            <a:endParaRPr lang="ar-KW" dirty="0">
              <a:effectLst>
                <a:outerShdw blurRad="38100" dist="38100" dir="2700000" algn="tl">
                  <a:srgbClr val="000000">
                    <a:alpha val="43137"/>
                  </a:srgbClr>
                </a:outerShdw>
              </a:effectLst>
              <a:latin typeface="AucoinLight" panose="020D0602050304030204" pitchFamily="34" charset="0"/>
            </a:endParaRPr>
          </a:p>
        </p:txBody>
      </p:sp>
    </p:spTree>
    <p:extLst>
      <p:ext uri="{BB962C8B-B14F-4D97-AF65-F5344CB8AC3E}">
        <p14:creationId xmlns:p14="http://schemas.microsoft.com/office/powerpoint/2010/main" xmlns="" val="31731711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59496" y="1124744"/>
            <a:ext cx="10081120" cy="4583536"/>
          </a:xfrm>
        </p:spPr>
        <p:txBody>
          <a:bodyPr>
            <a:normAutofit/>
          </a:bodyPr>
          <a:lstStyle/>
          <a:p>
            <a:pPr algn="just" rtl="0">
              <a:lnSpc>
                <a:spcPct val="115000"/>
              </a:lnSpc>
              <a:spcAft>
                <a:spcPts val="79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 prompt task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is posed for students to respond to in writing. Taking only 5 minutes or so, this is a quick way to accomplish one or more of the following: determine whether or not students have done the homework assignment, engage students in thinking about the topic that will be covered in the session, provides the opportunity for students to access their prior knowledge on a topic. The quick write can be graded to encourage students to do their reading assignment, or collected to serve as an attendance check</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ar-KW" sz="28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2A36E216-F908-499E-92DA-1A317FF74A3E}"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5" name="عنوان 1"/>
          <p:cNvSpPr txBox="1">
            <a:spLocks/>
          </p:cNvSpPr>
          <p:nvPr/>
        </p:nvSpPr>
        <p:spPr>
          <a:xfrm>
            <a:off x="1495872" y="260648"/>
            <a:ext cx="9785349" cy="720080"/>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fontAlgn="auto">
              <a:lnSpc>
                <a:spcPct val="115000"/>
              </a:lnSpc>
              <a:spcAft>
                <a:spcPts val="790"/>
              </a:spcAft>
            </a:pPr>
            <a:r>
              <a:rPr lang="en-US" sz="2800" b="1" u="sng"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Quick write.</a:t>
            </a:r>
            <a:endParaRPr lang="ar-KW" dirty="0">
              <a:effectLst>
                <a:outerShdw blurRad="38100" dist="38100" dir="2700000" algn="tl">
                  <a:srgbClr val="000000">
                    <a:alpha val="43137"/>
                  </a:srgbClr>
                </a:outerShdw>
              </a:effectLst>
              <a:latin typeface="AucoinLight" panose="020D0602050304030204" pitchFamily="34" charset="0"/>
            </a:endParaRPr>
          </a:p>
        </p:txBody>
      </p:sp>
    </p:spTree>
    <p:extLst>
      <p:ext uri="{BB962C8B-B14F-4D97-AF65-F5344CB8AC3E}">
        <p14:creationId xmlns:p14="http://schemas.microsoft.com/office/powerpoint/2010/main" xmlns="" val="31670121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95872" y="1124744"/>
            <a:ext cx="10144744" cy="5184576"/>
          </a:xfrm>
        </p:spPr>
        <p:txBody>
          <a:bodyPr>
            <a:noAutofit/>
          </a:bodyPr>
          <a:lstStyle/>
          <a:p>
            <a:pPr algn="l" rtl="0">
              <a:lnSpc>
                <a:spcPct val="115000"/>
              </a:lnSpc>
              <a:spcAft>
                <a:spcPts val="79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In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 turn and talk, a question is posed to the class and students simply turn to the person next to them to discuss. This can serve as a comfortable way for students to share their ideas with others and set the stage for them sharing with the larger group. The instructor doesn’t need to hear all (or any) of the ideas shared– the important aspect of this strategy is for the peers to share and for individuals to access their prior knowledge about a topic. Example prompt: Ask students to turn to someone next to them and discuss their responses to the following question. Tell them to take two minutes to discuss this with their partner with each person getting some time to talk</a:t>
            </a:r>
            <a:endParaRPr lang="ar-KW" sz="28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181600" y="6356356"/>
            <a:ext cx="1645920" cy="365125"/>
          </a:xfrm>
        </p:spPr>
        <p:txBody>
          <a:bodyPr vert="horz" lIns="91440" tIns="45720" rIns="91440" bIns="45720" rtlCol="0" anchor="ctr"/>
          <a:lstStyle/>
          <a:p>
            <a:fld id="{87A0274A-B308-4463-B578-6D98569F0057}"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5" name="عنوان 1"/>
          <p:cNvSpPr txBox="1">
            <a:spLocks/>
          </p:cNvSpPr>
          <p:nvPr/>
        </p:nvSpPr>
        <p:spPr>
          <a:xfrm>
            <a:off x="1495872" y="188640"/>
            <a:ext cx="9785349" cy="720080"/>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fontAlgn="auto">
              <a:lnSpc>
                <a:spcPct val="115000"/>
              </a:lnSpc>
              <a:spcAft>
                <a:spcPts val="790"/>
              </a:spcAft>
            </a:pPr>
            <a:r>
              <a:rPr lang="en-US" sz="2800" b="1" u="sng"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Turn and Talk.</a:t>
            </a:r>
            <a:endParaRPr lang="ar-KW" dirty="0">
              <a:effectLst>
                <a:outerShdw blurRad="38100" dist="38100" dir="2700000" algn="tl">
                  <a:srgbClr val="000000">
                    <a:alpha val="43137"/>
                  </a:srgbClr>
                </a:outerShdw>
              </a:effectLst>
              <a:latin typeface="AucoinLight" panose="020D0602050304030204" pitchFamily="34" charset="0"/>
            </a:endParaRPr>
          </a:p>
        </p:txBody>
      </p:sp>
    </p:spTree>
    <p:extLst>
      <p:ext uri="{BB962C8B-B14F-4D97-AF65-F5344CB8AC3E}">
        <p14:creationId xmlns:p14="http://schemas.microsoft.com/office/powerpoint/2010/main" xmlns="" val="40038974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95872" y="836712"/>
            <a:ext cx="10072736" cy="4752528"/>
          </a:xfrm>
        </p:spPr>
        <p:txBody>
          <a:bodyPr>
            <a:noAutofit/>
          </a:bodyPr>
          <a:lstStyle/>
          <a:p>
            <a:pPr algn="just" rtl="0">
              <a:lnSpc>
                <a:spcPct val="115000"/>
              </a:lnSpc>
              <a:spcAft>
                <a:spcPts val="79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Give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groups of students an assignment that they need to work on together and present their ideas on a sheet of chart paper. Once they have completed their poster, have them display it on the wall, much like at a scientific poster session. One of their group will stay with the poster and help to explain it as the class circulates to look at all of the posters. Students take turns standing by their poster so that each of them have the chance to visit the other groups’ posters. This sets up a more interactive way of presenting as compared to </a:t>
            </a:r>
            <a:r>
              <a:rPr lang="en-US" sz="2800" b="1" dirty="0" err="1">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ppt</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presentations</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ar-KW" sz="40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866C4236-033A-4B7C-9825-A2043066768E}"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5" name="عنوان 1"/>
          <p:cNvSpPr txBox="1">
            <a:spLocks/>
          </p:cNvSpPr>
          <p:nvPr/>
        </p:nvSpPr>
        <p:spPr>
          <a:xfrm>
            <a:off x="1495872" y="188640"/>
            <a:ext cx="9785349" cy="720080"/>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fontAlgn="auto">
              <a:lnSpc>
                <a:spcPct val="115000"/>
              </a:lnSpc>
              <a:spcAft>
                <a:spcPts val="790"/>
              </a:spcAft>
            </a:pPr>
            <a:r>
              <a:rPr lang="en-US" sz="2800" b="1" u="sng" dirty="0" smtClean="0">
                <a:solidFill>
                  <a:srgbClr val="FF0000"/>
                </a:solidFill>
                <a:effectLst>
                  <a:outerShdw blurRad="38100" dist="38100" dir="2700000" algn="tl">
                    <a:srgbClr val="000000">
                      <a:alpha val="43137"/>
                    </a:srgbClr>
                  </a:outerShdw>
                </a:effectLst>
                <a:latin typeface="AucoinLight" panose="020D0602050304030204" pitchFamily="34" charset="0"/>
                <a:ea typeface="Times New Roman"/>
                <a:cs typeface="Arial"/>
              </a:rPr>
              <a:t>Posters &amp; gallery walk.</a:t>
            </a:r>
            <a:endParaRPr lang="ar-KW" dirty="0">
              <a:effectLst>
                <a:outerShdw blurRad="38100" dist="38100" dir="2700000" algn="tl">
                  <a:srgbClr val="000000">
                    <a:alpha val="43137"/>
                  </a:srgbClr>
                </a:outerShdw>
              </a:effectLst>
              <a:latin typeface="AucoinLight" panose="020D0602050304030204" pitchFamily="34" charset="0"/>
            </a:endParaRPr>
          </a:p>
        </p:txBody>
      </p:sp>
    </p:spTree>
    <p:extLst>
      <p:ext uri="{BB962C8B-B14F-4D97-AF65-F5344CB8AC3E}">
        <p14:creationId xmlns:p14="http://schemas.microsoft.com/office/powerpoint/2010/main" xmlns="" val="42280481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4BC32E-22DD-4290-8344-EB0ED8E5657B}"/>
              </a:ext>
            </a:extLst>
          </p:cNvPr>
          <p:cNvSpPr txBox="1">
            <a:spLocks/>
          </p:cNvSpPr>
          <p:nvPr/>
        </p:nvSpPr>
        <p:spPr>
          <a:xfrm>
            <a:off x="1309654" y="2357430"/>
            <a:ext cx="9144000" cy="1074082"/>
          </a:xfrm>
          <a:prstGeom prst="rect">
            <a:avLst/>
          </a:prstGeom>
        </p:spPr>
        <p:txBody>
          <a:bodyP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a:r>
              <a:rPr lang="en-US" sz="7200" dirty="0">
                <a:solidFill>
                  <a:schemeClr val="tx1"/>
                </a:solidFill>
                <a:latin typeface="Arial Black" panose="020B0A04020102020204" pitchFamily="34" charset="0"/>
              </a:rPr>
              <a:t>Why Are You An Educator?</a:t>
            </a:r>
          </a:p>
        </p:txBody>
      </p:sp>
    </p:spTree>
    <p:extLst>
      <p:ext uri="{BB962C8B-B14F-4D97-AF65-F5344CB8AC3E}">
        <p14:creationId xmlns:p14="http://schemas.microsoft.com/office/powerpoint/2010/main" xmlns="" val="2399214814"/>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93852" y="-27384"/>
            <a:ext cx="9785349" cy="796950"/>
          </a:xfrm>
        </p:spPr>
        <p:txBody>
          <a:bodyPr/>
          <a:lstStyle/>
          <a:p>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ea typeface="Calibri"/>
              </a:rPr>
              <a:t>Questioning Strategies</a:t>
            </a:r>
            <a:r>
              <a:rPr lang="en-US" sz="2800" b="1" u="sng" dirty="0">
                <a:solidFill>
                  <a:srgbClr val="FF0000"/>
                </a:solidFill>
                <a:effectLst>
                  <a:outerShdw blurRad="38100" dist="38100" dir="2700000" algn="tl">
                    <a:srgbClr val="000000">
                      <a:alpha val="43137"/>
                    </a:srgbClr>
                  </a:outerShdw>
                </a:effectLst>
                <a:latin typeface="AucoinLight" panose="020D0602050304030204" pitchFamily="34" charset="0"/>
                <a:ea typeface="Times New Roman"/>
              </a:rPr>
              <a:t> </a:t>
            </a:r>
            <a:endParaRPr lang="ar-KW"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69569260-B66E-441C-889E-0930F6E08380}"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4" name="مستطيل 3"/>
          <p:cNvSpPr/>
          <p:nvPr/>
        </p:nvSpPr>
        <p:spPr>
          <a:xfrm>
            <a:off x="1127451" y="692696"/>
            <a:ext cx="10513167" cy="5539978"/>
          </a:xfrm>
          <a:prstGeom prst="rect">
            <a:avLst/>
          </a:prstGeom>
        </p:spPr>
        <p:txBody>
          <a:bodyPr wrap="square" lIns="0" tIns="0" rIns="0" bIns="0">
            <a:spAutoFit/>
          </a:bodyPr>
          <a:lstStyle/>
          <a:p>
            <a:pPr marL="457200" algn="just">
              <a:spcBef>
                <a:spcPts val="0"/>
              </a:spcBef>
            </a:pP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r>
              <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Questions </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make students ‘think’ and ‘answer’ in the best way (with the best knowledge) they are able to provide. </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There are 3 suggested kinds of questions useful for stimulating student thinking</a:t>
            </a:r>
            <a:r>
              <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p>
          <a:p>
            <a:pPr marL="457200" algn="just">
              <a:spcBef>
                <a:spcPts val="0"/>
              </a:spcBef>
            </a:pP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rPr>
              <a:t>Questions facilitate questioning.</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 The questions that direct students on the right track and </a:t>
            </a:r>
            <a:r>
              <a:rPr lang="en-US" sz="2400">
                <a:solidFill>
                  <a:srgbClr val="002060"/>
                </a:solidFill>
                <a:effectLst>
                  <a:outerShdw blurRad="38100" dist="38100" dir="2700000" algn="tl">
                    <a:srgbClr val="000000">
                      <a:alpha val="43137"/>
                    </a:srgbClr>
                  </a:outerShdw>
                </a:effectLst>
                <a:latin typeface="Bell MT" panose="02020503060305020303" pitchFamily="18" charset="0"/>
                <a:ea typeface="Calibri"/>
              </a:rPr>
              <a:t>help </a:t>
            </a:r>
            <a:r>
              <a:rPr lang="en-US" sz="240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them </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come forward with their suggestions and research question(s) (example - </a:t>
            </a:r>
            <a:r>
              <a:rPr lang="en-US" sz="2400" i="1" dirty="0">
                <a:solidFill>
                  <a:srgbClr val="002060"/>
                </a:solidFill>
                <a:effectLst>
                  <a:outerShdw blurRad="38100" dist="38100" dir="2700000" algn="tl">
                    <a:srgbClr val="000000">
                      <a:alpha val="43137"/>
                    </a:srgbClr>
                  </a:outerShdw>
                </a:effectLst>
                <a:latin typeface="Bell MT" panose="02020503060305020303" pitchFamily="18" charset="0"/>
                <a:ea typeface="Calibri"/>
              </a:rPr>
              <a:t>“What do we know about… and what we do not know?”, “What else would we like to know about this topic?”). </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While the questioning happens, the teacher only helps to formulate them. After the questions are formulated, the teacher selects only part of them that relate to the study of the topic and are consistent with the research question. </a:t>
            </a:r>
            <a:endPar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endParaRPr>
          </a:p>
          <a:p>
            <a:pPr marL="457200" algn="just">
              <a:spcBef>
                <a:spcPts val="0"/>
              </a:spcBef>
            </a:pPr>
            <a:r>
              <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The </a:t>
            </a:r>
            <a:r>
              <a:rPr lang="en-US" sz="2400" b="1" i="1" dirty="0">
                <a:solidFill>
                  <a:srgbClr val="002060"/>
                </a:solidFill>
                <a:effectLst>
                  <a:outerShdw blurRad="38100" dist="38100" dir="2700000" algn="tl">
                    <a:srgbClr val="000000">
                      <a:alpha val="43137"/>
                    </a:srgbClr>
                  </a:outerShdw>
                </a:effectLst>
                <a:latin typeface="Bell MT" panose="02020503060305020303" pitchFamily="18" charset="0"/>
                <a:ea typeface="Calibri"/>
              </a:rPr>
              <a:t>“open-ended questions”</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 with two or more answers are recommended (example - </a:t>
            </a:r>
            <a:r>
              <a:rPr lang="en-US" sz="2400" i="1" dirty="0">
                <a:solidFill>
                  <a:srgbClr val="002060"/>
                </a:solidFill>
                <a:effectLst>
                  <a:outerShdw blurRad="38100" dist="38100" dir="2700000" algn="tl">
                    <a:srgbClr val="000000">
                      <a:alpha val="43137"/>
                    </a:srgbClr>
                  </a:outerShdw>
                </a:effectLst>
                <a:latin typeface="Bell MT" panose="02020503060305020303" pitchFamily="18" charset="0"/>
                <a:ea typeface="Calibri"/>
              </a:rPr>
              <a:t>‘Why did this happen</a:t>
            </a:r>
            <a:r>
              <a:rPr lang="en-US" sz="2400" i="1"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r>
              <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p>
          <a:p>
            <a:pPr marL="457200" algn="just">
              <a:spcBef>
                <a:spcPts val="0"/>
              </a:spcBef>
            </a:pPr>
            <a:r>
              <a:rPr lang="en-US" sz="2400" dirty="0" smtClean="0">
                <a:solidFill>
                  <a:srgbClr val="002060"/>
                </a:solidFill>
                <a:effectLst>
                  <a:outerShdw blurRad="38100" dist="38100" dir="2700000" algn="tl">
                    <a:srgbClr val="000000">
                      <a:alpha val="43137"/>
                    </a:srgbClr>
                  </a:outerShdw>
                </a:effectLst>
                <a:latin typeface="Bell MT" panose="02020503060305020303" pitchFamily="18" charset="0"/>
                <a:ea typeface="Calibri"/>
              </a:rPr>
              <a:t>*</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The questions that include the </a:t>
            </a:r>
            <a:r>
              <a:rPr lang="en-US" sz="2400" b="1" i="1" dirty="0">
                <a:solidFill>
                  <a:srgbClr val="002060"/>
                </a:solidFill>
                <a:effectLst>
                  <a:outerShdw blurRad="38100" dist="38100" dir="2700000" algn="tl">
                    <a:srgbClr val="000000">
                      <a:alpha val="43137"/>
                    </a:srgbClr>
                  </a:outerShdw>
                </a:effectLst>
                <a:latin typeface="Bell MT" panose="02020503060305020303" pitchFamily="18" charset="0"/>
                <a:ea typeface="Calibri"/>
              </a:rPr>
              <a:t>‘key words’ </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in it (example - what is the </a:t>
            </a:r>
            <a:r>
              <a:rPr lang="en-US" sz="2400" i="1" dirty="0">
                <a:solidFill>
                  <a:srgbClr val="002060"/>
                </a:solidFill>
                <a:effectLst>
                  <a:outerShdw blurRad="38100" dist="38100" dir="2700000" algn="tl">
                    <a:srgbClr val="000000">
                      <a:alpha val="43137"/>
                    </a:srgbClr>
                  </a:outerShdw>
                </a:effectLst>
                <a:latin typeface="Bell MT" panose="02020503060305020303" pitchFamily="18" charset="0"/>
                <a:ea typeface="Calibri"/>
              </a:rPr>
              <a:t>character, function, form, type, role, importance, reason, results, connection, interconnection, shortcomings, advantages, structure, order, rules</a:t>
            </a:r>
            <a:r>
              <a:rPr lang="en-US" sz="2400" dirty="0">
                <a:solidFill>
                  <a:srgbClr val="002060"/>
                </a:solidFill>
                <a:effectLst>
                  <a:outerShdw blurRad="38100" dist="38100" dir="2700000" algn="tl">
                    <a:srgbClr val="000000">
                      <a:alpha val="43137"/>
                    </a:srgbClr>
                  </a:outerShdw>
                </a:effectLst>
                <a:latin typeface="Bell MT" panose="02020503060305020303" pitchFamily="18" charset="0"/>
                <a:ea typeface="Calibri"/>
              </a:rPr>
              <a:t>, etc.?)</a:t>
            </a:r>
          </a:p>
        </p:txBody>
      </p:sp>
    </p:spTree>
    <p:extLst>
      <p:ext uri="{BB962C8B-B14F-4D97-AF65-F5344CB8AC3E}">
        <p14:creationId xmlns:p14="http://schemas.microsoft.com/office/powerpoint/2010/main" xmlns="" val="30908092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207568" y="2420888"/>
            <a:ext cx="8784976" cy="1584176"/>
          </a:xfrm>
        </p:spPr>
        <p:txBody>
          <a:bodyPr>
            <a:noAutofit/>
          </a:bodyPr>
          <a:lstStyle/>
          <a:p>
            <a:pPr algn="ctr">
              <a:defRPr/>
            </a:pPr>
            <a:r>
              <a:rPr lang="en-US" sz="4400" b="1" dirty="0" smtClean="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t>Strategies </a:t>
            </a:r>
            <a:r>
              <a:rPr lang="en-US" sz="4400" b="1" dirty="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t>that support active </a:t>
            </a:r>
            <a:r>
              <a:rPr lang="en-US" sz="4400" b="1" dirty="0" smtClean="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rPr>
              <a:t>learning</a:t>
            </a:r>
            <a:endParaRPr lang="en-US" altLang="ro-RO" sz="4400" b="1" dirty="0">
              <a:ln w="9525">
                <a:solidFill>
                  <a:schemeClr val="bg1"/>
                </a:solidFill>
                <a:prstDash val="solid"/>
              </a:ln>
              <a:solidFill>
                <a:srgbClr val="FF0000"/>
              </a:solidFill>
              <a:effectLst>
                <a:glow rad="228600">
                  <a:schemeClr val="accent4">
                    <a:satMod val="175000"/>
                    <a:alpha val="40000"/>
                  </a:schemeClr>
                </a:glow>
                <a:outerShdw blurRad="12700" dist="38100" dir="2700000" algn="tl" rotWithShape="0">
                  <a:schemeClr val="bg1">
                    <a:lumMod val="50000"/>
                  </a:schemeClr>
                </a:outerShdw>
              </a:effectLst>
            </a:endParaRPr>
          </a:p>
        </p:txBody>
      </p:sp>
      <p:sp>
        <p:nvSpPr>
          <p:cNvPr id="2" name="Date Placeholder 1"/>
          <p:cNvSpPr>
            <a:spLocks noGrp="1"/>
          </p:cNvSpPr>
          <p:nvPr>
            <p:ph type="dt" sz="half" idx="10"/>
          </p:nvPr>
        </p:nvSpPr>
        <p:spPr>
          <a:xfrm>
            <a:off x="5181599" y="6356358"/>
            <a:ext cx="1645920" cy="365125"/>
          </a:xfrm>
        </p:spPr>
        <p:txBody>
          <a:bodyPr vert="horz" lIns="91440" tIns="45720" rIns="91440" bIns="45720" rtlCol="0" anchor="ctr"/>
          <a:lstStyle/>
          <a:p>
            <a:fld id="{D665C243-BA91-4D7D-A3E5-D0D752D68162}"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3" name="Footer Placeholder 2"/>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22844523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559496" y="836717"/>
            <a:ext cx="9937104" cy="5078313"/>
          </a:xfrm>
          <a:prstGeom prst="rect">
            <a:avLst/>
          </a:prstGeom>
        </p:spPr>
        <p:txBody>
          <a:bodyPr wrap="square">
            <a:spAutoFit/>
          </a:bodyPr>
          <a:lstStyle/>
          <a:p>
            <a:pPr algn="just"/>
            <a:r>
              <a:rPr lang="en-US" sz="3600" b="1" dirty="0">
                <a:solidFill>
                  <a:srgbClr val="C00000"/>
                </a:solidFill>
                <a:effectLst>
                  <a:outerShdw blurRad="38100" dist="38100" dir="2700000" algn="tl">
                    <a:srgbClr val="000000">
                      <a:alpha val="43137"/>
                    </a:srgbClr>
                  </a:outerShdw>
                </a:effectLst>
                <a:latin typeface="Constantia"/>
              </a:rPr>
              <a:t>Inquiry based learning:</a:t>
            </a:r>
          </a:p>
          <a:p>
            <a:pPr algn="just"/>
            <a:r>
              <a:rPr lang="en-US" sz="3600" dirty="0">
                <a:solidFill>
                  <a:prstClr val="black"/>
                </a:solidFill>
                <a:effectLst>
                  <a:outerShdw blurRad="38100" dist="38100" dir="2700000" algn="tl">
                    <a:srgbClr val="000000">
                      <a:alpha val="43137"/>
                    </a:srgbClr>
                  </a:outerShdw>
                </a:effectLst>
                <a:latin typeface="Constantia"/>
              </a:rPr>
              <a:t>Inquiry-based learning is </a:t>
            </a:r>
            <a:r>
              <a:rPr lang="en-US" sz="3600" b="1" dirty="0">
                <a:solidFill>
                  <a:srgbClr val="00B050"/>
                </a:solidFill>
                <a:effectLst>
                  <a:outerShdw blurRad="38100" dist="38100" dir="2700000" algn="tl">
                    <a:srgbClr val="000000">
                      <a:alpha val="43137"/>
                    </a:srgbClr>
                  </a:outerShdw>
                </a:effectLst>
                <a:latin typeface="Constantia"/>
              </a:rPr>
              <a:t>a process </a:t>
            </a:r>
            <a:r>
              <a:rPr lang="en-US" sz="3600" dirty="0">
                <a:solidFill>
                  <a:prstClr val="black"/>
                </a:solidFill>
                <a:effectLst>
                  <a:outerShdw blurRad="38100" dist="38100" dir="2700000" algn="tl">
                    <a:srgbClr val="000000">
                      <a:alpha val="43137"/>
                    </a:srgbClr>
                  </a:outerShdw>
                </a:effectLst>
                <a:latin typeface="Constantia"/>
              </a:rPr>
              <a:t>where students are </a:t>
            </a:r>
            <a:r>
              <a:rPr lang="en-US" sz="3600" b="1" dirty="0">
                <a:solidFill>
                  <a:srgbClr val="00B050"/>
                </a:solidFill>
                <a:effectLst>
                  <a:outerShdw blurRad="38100" dist="38100" dir="2700000" algn="tl">
                    <a:srgbClr val="000000">
                      <a:alpha val="43137"/>
                    </a:srgbClr>
                  </a:outerShdw>
                </a:effectLst>
                <a:latin typeface="Constantia"/>
              </a:rPr>
              <a:t>involved</a:t>
            </a:r>
            <a:r>
              <a:rPr lang="en-US" sz="3600" b="1" dirty="0">
                <a:solidFill>
                  <a:srgbClr val="007E39"/>
                </a:solidFill>
                <a:effectLst>
                  <a:outerShdw blurRad="38100" dist="38100" dir="2700000" algn="tl">
                    <a:srgbClr val="000000">
                      <a:alpha val="43137"/>
                    </a:srgbClr>
                  </a:outerShdw>
                </a:effectLst>
                <a:latin typeface="Constantia"/>
              </a:rPr>
              <a:t> </a:t>
            </a:r>
            <a:r>
              <a:rPr lang="en-US" sz="3600" dirty="0">
                <a:solidFill>
                  <a:prstClr val="black"/>
                </a:solidFill>
                <a:effectLst>
                  <a:outerShdw blurRad="38100" dist="38100" dir="2700000" algn="tl">
                    <a:srgbClr val="000000">
                      <a:alpha val="43137"/>
                    </a:srgbClr>
                  </a:outerShdw>
                </a:effectLst>
                <a:latin typeface="Constantia"/>
              </a:rPr>
              <a:t>in their learning, </a:t>
            </a:r>
            <a:r>
              <a:rPr lang="en-US" sz="3600" b="1" dirty="0">
                <a:solidFill>
                  <a:srgbClr val="00B050"/>
                </a:solidFill>
                <a:effectLst>
                  <a:outerShdw blurRad="38100" dist="38100" dir="2700000" algn="tl">
                    <a:srgbClr val="000000">
                      <a:alpha val="43137"/>
                    </a:srgbClr>
                  </a:outerShdw>
                </a:effectLst>
                <a:latin typeface="Constantia"/>
              </a:rPr>
              <a:t>formulate questions</a:t>
            </a:r>
            <a:r>
              <a:rPr lang="en-US" sz="3600" dirty="0">
                <a:solidFill>
                  <a:prstClr val="black"/>
                </a:solidFill>
                <a:effectLst>
                  <a:outerShdw blurRad="38100" dist="38100" dir="2700000" algn="tl">
                    <a:srgbClr val="000000">
                      <a:alpha val="43137"/>
                    </a:srgbClr>
                  </a:outerShdw>
                </a:effectLst>
                <a:latin typeface="Constantia"/>
              </a:rPr>
              <a:t>, </a:t>
            </a:r>
            <a:r>
              <a:rPr lang="en-US" sz="3600" b="1" dirty="0">
                <a:solidFill>
                  <a:srgbClr val="00B050"/>
                </a:solidFill>
                <a:effectLst>
                  <a:outerShdw blurRad="38100" dist="38100" dir="2700000" algn="tl">
                    <a:srgbClr val="000000">
                      <a:alpha val="43137"/>
                    </a:srgbClr>
                  </a:outerShdw>
                </a:effectLst>
                <a:latin typeface="Constantia"/>
              </a:rPr>
              <a:t>investigate</a:t>
            </a:r>
            <a:r>
              <a:rPr lang="en-US" sz="3600" dirty="0">
                <a:solidFill>
                  <a:prstClr val="black"/>
                </a:solidFill>
                <a:effectLst>
                  <a:outerShdw blurRad="38100" dist="38100" dir="2700000" algn="tl">
                    <a:srgbClr val="000000">
                      <a:alpha val="43137"/>
                    </a:srgbClr>
                  </a:outerShdw>
                </a:effectLst>
                <a:latin typeface="Constantia"/>
              </a:rPr>
              <a:t> widely and then build new understandings, meanings and knowledge. That knowledge is new to the students and may be used to  </a:t>
            </a:r>
            <a:r>
              <a:rPr lang="en-US" sz="3600" b="1" dirty="0">
                <a:solidFill>
                  <a:srgbClr val="00B050"/>
                </a:solidFill>
                <a:effectLst>
                  <a:outerShdw blurRad="38100" dist="38100" dir="2700000" algn="tl">
                    <a:srgbClr val="000000">
                      <a:alpha val="43137"/>
                    </a:srgbClr>
                  </a:outerShdw>
                </a:effectLst>
                <a:latin typeface="Constantia"/>
              </a:rPr>
              <a:t>answer a question</a:t>
            </a:r>
            <a:r>
              <a:rPr lang="en-US" sz="3600" dirty="0">
                <a:solidFill>
                  <a:prstClr val="black"/>
                </a:solidFill>
                <a:effectLst>
                  <a:outerShdw blurRad="38100" dist="38100" dir="2700000" algn="tl">
                    <a:srgbClr val="000000">
                      <a:alpha val="43137"/>
                    </a:srgbClr>
                  </a:outerShdw>
                </a:effectLst>
                <a:latin typeface="Constantia"/>
              </a:rPr>
              <a:t>, to </a:t>
            </a:r>
            <a:r>
              <a:rPr lang="en-US" sz="3600" b="1" dirty="0">
                <a:solidFill>
                  <a:srgbClr val="00B050"/>
                </a:solidFill>
                <a:effectLst>
                  <a:outerShdw blurRad="38100" dist="38100" dir="2700000" algn="tl">
                    <a:srgbClr val="000000">
                      <a:alpha val="43137"/>
                    </a:srgbClr>
                  </a:outerShdw>
                </a:effectLst>
                <a:latin typeface="Constantia"/>
              </a:rPr>
              <a:t>develop a solution </a:t>
            </a:r>
            <a:r>
              <a:rPr lang="en-US" sz="3600" dirty="0">
                <a:solidFill>
                  <a:prstClr val="black"/>
                </a:solidFill>
                <a:effectLst>
                  <a:outerShdw blurRad="38100" dist="38100" dir="2700000" algn="tl">
                    <a:srgbClr val="000000">
                      <a:alpha val="43137"/>
                    </a:srgbClr>
                  </a:outerShdw>
                </a:effectLst>
                <a:latin typeface="Constantia"/>
              </a:rPr>
              <a:t>or to </a:t>
            </a:r>
            <a:r>
              <a:rPr lang="en-US" sz="3600" b="1" dirty="0">
                <a:solidFill>
                  <a:srgbClr val="00B050"/>
                </a:solidFill>
                <a:effectLst>
                  <a:outerShdw blurRad="38100" dist="38100" dir="2700000" algn="tl">
                    <a:srgbClr val="000000">
                      <a:alpha val="43137"/>
                    </a:srgbClr>
                  </a:outerShdw>
                </a:effectLst>
                <a:latin typeface="Constantia"/>
              </a:rPr>
              <a:t>support a position or point of view</a:t>
            </a:r>
            <a:r>
              <a:rPr lang="en-US" sz="3600" dirty="0">
                <a:solidFill>
                  <a:prstClr val="black"/>
                </a:solidFill>
                <a:effectLst>
                  <a:outerShdw blurRad="38100" dist="38100" dir="2700000" algn="tl">
                    <a:srgbClr val="000000">
                      <a:alpha val="43137"/>
                    </a:srgbClr>
                  </a:outerShdw>
                </a:effectLst>
                <a:latin typeface="Constantia"/>
              </a:rPr>
              <a:t>. </a:t>
            </a:r>
            <a:endParaRPr lang="ar-SA" sz="3600" dirty="0">
              <a:solidFill>
                <a:prstClr val="black"/>
              </a:solidFill>
              <a:effectLst>
                <a:outerShdw blurRad="38100" dist="38100" dir="2700000" algn="tl">
                  <a:srgbClr val="000000">
                    <a:alpha val="43137"/>
                  </a:srgbClr>
                </a:outerShdw>
              </a:effectLst>
              <a:latin typeface="Constantia"/>
            </a:endParaRPr>
          </a:p>
        </p:txBody>
      </p:sp>
      <p:sp>
        <p:nvSpPr>
          <p:cNvPr id="2" name="Date Placeholder 1"/>
          <p:cNvSpPr>
            <a:spLocks noGrp="1"/>
          </p:cNvSpPr>
          <p:nvPr>
            <p:ph type="dt" sz="half" idx="10"/>
          </p:nvPr>
        </p:nvSpPr>
        <p:spPr>
          <a:xfrm>
            <a:off x="5181599" y="6356358"/>
            <a:ext cx="1645920" cy="365125"/>
          </a:xfrm>
        </p:spPr>
        <p:txBody>
          <a:bodyPr vert="horz" lIns="91440" tIns="45720" rIns="91440" bIns="45720" rtlCol="0" anchor="ctr"/>
          <a:lstStyle/>
          <a:p>
            <a:fld id="{7E376804-1076-44E7-9274-B7C75314905F}"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8904479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03512" y="920912"/>
            <a:ext cx="9793088" cy="4524315"/>
          </a:xfrm>
          <a:prstGeom prst="rect">
            <a:avLst/>
          </a:prstGeom>
        </p:spPr>
        <p:txBody>
          <a:bodyPr wrap="square">
            <a:spAutoFit/>
          </a:bodyPr>
          <a:lstStyle/>
          <a:p>
            <a:pPr algn="justLow" eaLnBrk="0" hangingPunct="0">
              <a:tabLst>
                <a:tab pos="914400" algn="l"/>
              </a:tabLst>
              <a:defRPr/>
            </a:pPr>
            <a:r>
              <a:rPr lang="en-US" sz="3200" b="1" dirty="0">
                <a:solidFill>
                  <a:srgbClr val="1AB39F">
                    <a:lumMod val="75000"/>
                  </a:srgbClr>
                </a:solidFill>
                <a:latin typeface="Constantia"/>
                <a:cs typeface="Times New Roman" pitchFamily="18" charset="0"/>
              </a:rPr>
              <a:t>Inquiry is an umbrella term that covers a number of other activities to teaching and learning</a:t>
            </a:r>
            <a:r>
              <a:rPr lang="en-US" sz="3200" dirty="0">
                <a:solidFill>
                  <a:srgbClr val="000000"/>
                </a:solidFill>
                <a:latin typeface="Constantia"/>
                <a:cs typeface="Times New Roman" pitchFamily="18" charset="0"/>
              </a:rPr>
              <a:t>. Teaching practices that utilize a disposition of inquiry learning include:</a:t>
            </a:r>
            <a:endParaRPr lang="en-US" sz="3200" dirty="0">
              <a:solidFill>
                <a:prstClr val="black"/>
              </a:solidFill>
              <a:latin typeface="Constantia"/>
            </a:endParaRPr>
          </a:p>
          <a:p>
            <a:pPr lvl="1" algn="justLow" eaLnBrk="0" hangingPunct="0">
              <a:tabLst>
                <a:tab pos="914400" algn="l"/>
              </a:tabLst>
              <a:defRPr/>
            </a:pPr>
            <a:r>
              <a:rPr lang="en-US" sz="3200" dirty="0">
                <a:solidFill>
                  <a:srgbClr val="000000"/>
                </a:solidFill>
                <a:latin typeface="Constantia"/>
              </a:rPr>
              <a:t>✦</a:t>
            </a:r>
            <a:r>
              <a:rPr lang="en-US" sz="3200" b="1" dirty="0">
                <a:solidFill>
                  <a:srgbClr val="C00000"/>
                </a:solidFill>
                <a:latin typeface="Constantia"/>
                <a:cs typeface="Times New Roman" pitchFamily="18" charset="0"/>
              </a:rPr>
              <a:t>problem-based learning</a:t>
            </a:r>
            <a:r>
              <a:rPr lang="en-US" sz="3200" dirty="0">
                <a:solidFill>
                  <a:srgbClr val="000000"/>
                </a:solidFill>
                <a:latin typeface="Constantia"/>
                <a:cs typeface="Times New Roman" pitchFamily="18" charset="0"/>
              </a:rPr>
              <a:t>: learning that starts with an ill-structured problem or case-study</a:t>
            </a:r>
            <a:endParaRPr lang="en-US" sz="3200" dirty="0">
              <a:solidFill>
                <a:prstClr val="black"/>
              </a:solidFill>
              <a:latin typeface="Constantia"/>
            </a:endParaRPr>
          </a:p>
          <a:p>
            <a:pPr lvl="1" algn="justLow" eaLnBrk="0" hangingPunct="0">
              <a:tabLst>
                <a:tab pos="914400" algn="l"/>
              </a:tabLst>
              <a:defRPr/>
            </a:pPr>
            <a:r>
              <a:rPr lang="en-US" sz="3200" dirty="0">
                <a:solidFill>
                  <a:srgbClr val="000000"/>
                </a:solidFill>
                <a:latin typeface="Constantia"/>
              </a:rPr>
              <a:t>✦</a:t>
            </a:r>
            <a:r>
              <a:rPr lang="en-US" sz="3200" b="1" dirty="0">
                <a:solidFill>
                  <a:srgbClr val="C00000"/>
                </a:solidFill>
                <a:latin typeface="Constantia"/>
                <a:cs typeface="Times New Roman" pitchFamily="18" charset="0"/>
              </a:rPr>
              <a:t>project-based learning</a:t>
            </a:r>
            <a:r>
              <a:rPr lang="en-US" sz="3200" dirty="0">
                <a:solidFill>
                  <a:srgbClr val="000000"/>
                </a:solidFill>
                <a:latin typeface="Constantia"/>
                <a:cs typeface="Times New Roman" pitchFamily="18" charset="0"/>
              </a:rPr>
              <a:t>: students create a project or presentation as a demonstration of their understanding</a:t>
            </a:r>
            <a:endParaRPr lang="en-US" sz="3200" dirty="0">
              <a:solidFill>
                <a:prstClr val="black"/>
              </a:solidFill>
              <a:latin typeface="Constantia"/>
            </a:endParaRPr>
          </a:p>
        </p:txBody>
      </p:sp>
      <p:sp>
        <p:nvSpPr>
          <p:cNvPr id="3" name="Date Placeholder 2"/>
          <p:cNvSpPr>
            <a:spLocks noGrp="1"/>
          </p:cNvSpPr>
          <p:nvPr>
            <p:ph type="dt" sz="half" idx="10"/>
          </p:nvPr>
        </p:nvSpPr>
        <p:spPr>
          <a:xfrm>
            <a:off x="5181599" y="6356358"/>
            <a:ext cx="1645920" cy="365125"/>
          </a:xfrm>
        </p:spPr>
        <p:txBody>
          <a:bodyPr vert="horz" lIns="91440" tIns="45720" rIns="91440" bIns="45720" rtlCol="0" anchor="ctr"/>
          <a:lstStyle/>
          <a:p>
            <a:fld id="{750AF0EC-6960-4C02-B05C-717E03CCE2E2}"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9096680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5018" y="1844824"/>
            <a:ext cx="10908765" cy="3709349"/>
          </a:xfrm>
          <a:prstGeom prst="rect">
            <a:avLst/>
          </a:prstGeom>
        </p:spPr>
        <p:txBody>
          <a:bodyPr wrap="square">
            <a:spAutoFit/>
          </a:bodyPr>
          <a:lstStyle/>
          <a:p>
            <a:pPr marL="274320" indent="-274320" algn="just">
              <a:lnSpc>
                <a:spcPct val="150000"/>
              </a:lnSpc>
              <a:spcBef>
                <a:spcPct val="20000"/>
              </a:spcBef>
              <a:buClr>
                <a:srgbClr val="FEB80A"/>
              </a:buClr>
              <a:buSzPct val="95000"/>
            </a:pPr>
            <a:r>
              <a:rPr lang="en-US" sz="3200" b="1" dirty="0" smtClean="0">
                <a:solidFill>
                  <a:prstClr val="black"/>
                </a:solidFill>
                <a:effectLst>
                  <a:outerShdw blurRad="38100" dist="38100" dir="2700000" algn="tl">
                    <a:srgbClr val="000000">
                      <a:alpha val="43137"/>
                    </a:srgbClr>
                  </a:outerShdw>
                </a:effectLst>
                <a:latin typeface="Constantia"/>
              </a:rPr>
              <a:t>An </a:t>
            </a:r>
            <a:r>
              <a:rPr lang="en-US" sz="3200" b="1" dirty="0">
                <a:solidFill>
                  <a:prstClr val="black"/>
                </a:solidFill>
                <a:effectLst>
                  <a:outerShdw blurRad="38100" dist="38100" dir="2700000" algn="tl">
                    <a:srgbClr val="000000">
                      <a:alpha val="43137"/>
                    </a:srgbClr>
                  </a:outerShdw>
                </a:effectLst>
                <a:latin typeface="Constantia"/>
              </a:rPr>
              <a:t>instructional arrangement in which small groups or teams of students work together to achieve team success in a manner that </a:t>
            </a:r>
            <a:r>
              <a:rPr lang="en-US" sz="3200" b="1" dirty="0" smtClean="0">
                <a:solidFill>
                  <a:srgbClr val="FF0000"/>
                </a:solidFill>
                <a:effectLst>
                  <a:outerShdw blurRad="38100" dist="38100" dir="2700000" algn="tl">
                    <a:srgbClr val="000000">
                      <a:alpha val="43137"/>
                    </a:srgbClr>
                  </a:outerShdw>
                </a:effectLst>
                <a:latin typeface="Constantia"/>
              </a:rPr>
              <a:t>promotes the students</a:t>
            </a:r>
            <a:r>
              <a:rPr lang="en-US" sz="3200" b="1" dirty="0">
                <a:solidFill>
                  <a:srgbClr val="FF0000"/>
                </a:solidFill>
                <a:effectLst>
                  <a:outerShdw blurRad="38100" dist="38100" dir="2700000" algn="tl">
                    <a:srgbClr val="000000">
                      <a:alpha val="43137"/>
                    </a:srgbClr>
                  </a:outerShdw>
                </a:effectLst>
                <a:latin typeface="Constantia"/>
              </a:rPr>
              <a:t>’ responsibility for their own learning </a:t>
            </a:r>
            <a:r>
              <a:rPr lang="en-US" sz="3200" b="1" dirty="0">
                <a:solidFill>
                  <a:prstClr val="black"/>
                </a:solidFill>
                <a:effectLst>
                  <a:outerShdw blurRad="38100" dist="38100" dir="2700000" algn="tl">
                    <a:srgbClr val="000000">
                      <a:alpha val="43137"/>
                    </a:srgbClr>
                  </a:outerShdw>
                </a:effectLst>
                <a:latin typeface="Constantia"/>
              </a:rPr>
              <a:t>as well as the learning of others (Mercer &amp; Mercer, 2001).</a:t>
            </a:r>
          </a:p>
        </p:txBody>
      </p:sp>
      <p:sp>
        <p:nvSpPr>
          <p:cNvPr id="3" name="Date Placeholder 2"/>
          <p:cNvSpPr>
            <a:spLocks noGrp="1"/>
          </p:cNvSpPr>
          <p:nvPr>
            <p:ph type="dt" sz="half" idx="10"/>
          </p:nvPr>
        </p:nvSpPr>
        <p:spPr>
          <a:xfrm>
            <a:off x="5181599" y="6356358"/>
            <a:ext cx="1645920" cy="365125"/>
          </a:xfrm>
        </p:spPr>
        <p:txBody>
          <a:bodyPr vert="horz" lIns="91440" tIns="45720" rIns="91440" bIns="45720" rtlCol="0" anchor="ctr"/>
          <a:lstStyle/>
          <a:p>
            <a:fld id="{27B8FCC5-E9A4-45B2-9939-1C5A21504B46}"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
        <p:nvSpPr>
          <p:cNvPr id="5" name="مستطيل 4"/>
          <p:cNvSpPr/>
          <p:nvPr/>
        </p:nvSpPr>
        <p:spPr>
          <a:xfrm>
            <a:off x="1271464" y="404664"/>
            <a:ext cx="8928992" cy="1323439"/>
          </a:xfrm>
          <a:prstGeom prst="rect">
            <a:avLst/>
          </a:prstGeom>
        </p:spPr>
        <p:txBody>
          <a:bodyPr wrap="square">
            <a:spAutoFit/>
          </a:bodyPr>
          <a:lstStyle/>
          <a:p>
            <a:pPr algn="ctr"/>
            <a:r>
              <a:rPr lang="en-US" sz="4000" b="1" dirty="0" smtClean="0">
                <a:solidFill>
                  <a:srgbClr val="C00000"/>
                </a:solidFill>
              </a:rPr>
              <a:t>What is meant by Cooperative Learning?</a:t>
            </a:r>
            <a:endParaRPr lang="en-US" sz="4000" b="1" dirty="0">
              <a:solidFill>
                <a:srgbClr val="C00000"/>
              </a:solidFill>
            </a:endParaRPr>
          </a:p>
        </p:txBody>
      </p:sp>
    </p:spTree>
    <p:extLst>
      <p:ext uri="{BB962C8B-B14F-4D97-AF65-F5344CB8AC3E}">
        <p14:creationId xmlns:p14="http://schemas.microsoft.com/office/powerpoint/2010/main" xmlns="" val="32519836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75520" y="476677"/>
            <a:ext cx="8712968" cy="739754"/>
          </a:xfrm>
          <a:prstGeom prst="rect">
            <a:avLst/>
          </a:prstGeom>
        </p:spPr>
        <p:txBody>
          <a:bodyPr wrap="square">
            <a:spAutoFit/>
          </a:bodyPr>
          <a:lstStyle/>
          <a:p>
            <a:pPr marL="274320" indent="-274320">
              <a:lnSpc>
                <a:spcPct val="150000"/>
              </a:lnSpc>
              <a:spcBef>
                <a:spcPct val="20000"/>
              </a:spcBef>
              <a:buClr>
                <a:srgbClr val="FEB80A"/>
              </a:buClr>
              <a:buSzPct val="95000"/>
            </a:pPr>
            <a:r>
              <a:rPr lang="en-US"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What is meant by Collaborative Learning ?</a:t>
            </a:r>
            <a:endParaRPr lang="en-US" sz="3200" b="1"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مستطيل 2"/>
          <p:cNvSpPr/>
          <p:nvPr/>
        </p:nvSpPr>
        <p:spPr>
          <a:xfrm>
            <a:off x="1847528" y="1484784"/>
            <a:ext cx="9601200" cy="2677656"/>
          </a:xfrm>
          <a:prstGeom prst="rect">
            <a:avLst/>
          </a:prstGeom>
        </p:spPr>
        <p:txBody>
          <a:bodyPr wrap="square">
            <a:spAutoFit/>
          </a:bodyPr>
          <a:lstStyle/>
          <a:p>
            <a:pPr algn="just"/>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Collaborative learning is a situation in which two or more people learn or attempt to learn something together. Unlike individual learning, people engaged in collaborative learning capitalize on one another's resources and skills (asking one another for information, evaluating one another's ideas, monitoring one another's work, etc.). </a:t>
            </a:r>
            <a:endParaRPr lang="ar-KW" sz="28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مستطيل 3"/>
          <p:cNvSpPr/>
          <p:nvPr/>
        </p:nvSpPr>
        <p:spPr>
          <a:xfrm>
            <a:off x="1847528" y="5014323"/>
            <a:ext cx="9601200" cy="1384995"/>
          </a:xfrm>
          <a:prstGeom prst="rect">
            <a:avLst/>
          </a:prstGeom>
        </p:spPr>
        <p:txBody>
          <a:bodyPr wrap="square">
            <a:spAutoFit/>
          </a:bodyPr>
          <a:lstStyle/>
          <a:p>
            <a:pPr algn="just"/>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Each individual depends </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on and </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is accountable to each other. These include both face-to-face conversations and computer discussions (online forums, chat rooms, etc.). </a:t>
            </a:r>
            <a:endParaRPr lang="ar-KW" sz="28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5" name="Date Placeholder 4"/>
          <p:cNvSpPr>
            <a:spLocks noGrp="1"/>
          </p:cNvSpPr>
          <p:nvPr>
            <p:ph type="dt" sz="half" idx="10"/>
          </p:nvPr>
        </p:nvSpPr>
        <p:spPr>
          <a:xfrm>
            <a:off x="5181599" y="6356358"/>
            <a:ext cx="1645920" cy="365125"/>
          </a:xfrm>
        </p:spPr>
        <p:txBody>
          <a:bodyPr vert="horz" lIns="91440" tIns="45720" rIns="91440" bIns="45720" rtlCol="0" anchor="ctr"/>
          <a:lstStyle/>
          <a:p>
            <a:fld id="{9EB26FBD-0393-4F05-94E3-06D65327BB76}"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5883585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87488" y="260654"/>
            <a:ext cx="8712968" cy="830997"/>
          </a:xfrm>
          <a:prstGeom prst="rect">
            <a:avLst/>
          </a:prstGeom>
        </p:spPr>
        <p:txBody>
          <a:bodyPr wrap="square">
            <a:spAutoFit/>
          </a:bodyPr>
          <a:lstStyle/>
          <a:p>
            <a:pPr marL="274320" indent="-274320">
              <a:lnSpc>
                <a:spcPct val="150000"/>
              </a:lnSpc>
              <a:spcBef>
                <a:spcPct val="20000"/>
              </a:spcBef>
              <a:buClr>
                <a:srgbClr val="FEB80A"/>
              </a:buClr>
              <a:buSzPct val="95000"/>
            </a:pP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Guided discovery:</a:t>
            </a:r>
          </a:p>
        </p:txBody>
      </p:sp>
      <p:sp>
        <p:nvSpPr>
          <p:cNvPr id="4" name="مستطيل 3"/>
          <p:cNvSpPr/>
          <p:nvPr/>
        </p:nvSpPr>
        <p:spPr>
          <a:xfrm>
            <a:off x="1557092" y="1196752"/>
            <a:ext cx="10081120" cy="3970318"/>
          </a:xfrm>
          <a:prstGeom prst="rect">
            <a:avLst/>
          </a:prstGeom>
        </p:spPr>
        <p:txBody>
          <a:bodyPr wrap="square">
            <a:spAutoFit/>
          </a:bodyPr>
          <a:lstStyle/>
          <a:p>
            <a:pPr algn="just">
              <a:spcBef>
                <a:spcPts val="0"/>
              </a:spcBef>
              <a:spcAft>
                <a:spcPts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Guided discovery, also known as an inductive approach, is a technique where a teacher provides examples of a language item and helps the learners to find the rules themselves</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a:t>
            </a:r>
            <a:endParaRPr lang="en-US" sz="2800" b="1" dirty="0">
              <a:solidFill>
                <a:srgbClr val="FF0000"/>
              </a:solidFill>
              <a:effectLst>
                <a:outerShdw blurRad="38100" dist="38100" dir="2700000" algn="tl">
                  <a:srgbClr val="000000">
                    <a:alpha val="43137"/>
                  </a:srgbClr>
                </a:outerShdw>
              </a:effectLst>
              <a:latin typeface="Bell MT" panose="02020503060305020303" pitchFamily="18" charset="0"/>
              <a:ea typeface="Times New Roman"/>
            </a:endParaRPr>
          </a:p>
          <a:p>
            <a:pPr>
              <a:spcBef>
                <a:spcPts val="0"/>
              </a:spcBef>
              <a:spcAft>
                <a:spcPts val="0"/>
              </a:spcAft>
            </a:pPr>
            <a:r>
              <a:rPr lang="en-US" sz="2800" b="1" dirty="0">
                <a:solidFill>
                  <a:srgbClr val="FF0000"/>
                </a:solidFill>
                <a:effectLst>
                  <a:outerShdw blurRad="38100" dist="38100" dir="2700000" algn="tl">
                    <a:srgbClr val="000000">
                      <a:alpha val="43137"/>
                    </a:srgbClr>
                  </a:outerShdw>
                </a:effectLst>
                <a:latin typeface="Bell MT" panose="02020503060305020303" pitchFamily="18" charset="0"/>
                <a:ea typeface="Times New Roman"/>
              </a:rPr>
              <a:t>Example</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 </a:t>
            </a:r>
          </a:p>
          <a:p>
            <a:pPr algn="just">
              <a:spcBef>
                <a:spcPts val="0"/>
              </a:spcBef>
              <a:spcAft>
                <a:spcPts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The learners are shown a problem page containing various examples of the second conditional 'If I were you,…..'. They identify the structure and then the rules for making it</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rPr>
              <a:t>.</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Times New Roman"/>
            </a:endParaRPr>
          </a:p>
          <a:p>
            <a:pPr algn="just">
              <a:spcBef>
                <a:spcPts val="0"/>
              </a:spcBef>
              <a:spcAft>
                <a:spcPts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Times New Roman"/>
              </a:rPr>
              <a:t>Students discover knowledge without guidance, developing their own understanding. </a:t>
            </a:r>
            <a:endParaRPr lang="ar-KW"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Times New Roman"/>
            </a:endParaRPr>
          </a:p>
        </p:txBody>
      </p:sp>
      <p:sp>
        <p:nvSpPr>
          <p:cNvPr id="5" name="Date Placeholder 4"/>
          <p:cNvSpPr>
            <a:spLocks noGrp="1"/>
          </p:cNvSpPr>
          <p:nvPr>
            <p:ph type="dt" sz="half" idx="10"/>
          </p:nvPr>
        </p:nvSpPr>
        <p:spPr>
          <a:xfrm>
            <a:off x="5181599" y="6356358"/>
            <a:ext cx="1645920" cy="365125"/>
          </a:xfrm>
        </p:spPr>
        <p:txBody>
          <a:bodyPr vert="horz" lIns="91440" tIns="45720" rIns="91440" bIns="45720" rtlCol="0" anchor="ctr"/>
          <a:lstStyle/>
          <a:p>
            <a:fld id="{6EA3056A-698B-4AF8-8593-BC7D4094D8BB}" type="datetime3">
              <a:rPr lang="en-US" sz="1000" b="1" i="1">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5246374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4BC32E-22DD-4290-8344-EB0ED8E5657B}"/>
              </a:ext>
            </a:extLst>
          </p:cNvPr>
          <p:cNvSpPr txBox="1">
            <a:spLocks/>
          </p:cNvSpPr>
          <p:nvPr/>
        </p:nvSpPr>
        <p:spPr>
          <a:xfrm>
            <a:off x="1238216" y="1357298"/>
            <a:ext cx="9144000" cy="1074082"/>
          </a:xfrm>
          <a:prstGeom prst="rect">
            <a:avLst/>
          </a:prstGeom>
        </p:spPr>
        <p:txBody>
          <a:bodyPr>
            <a:no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buFont typeface="Arial" pitchFamily="34" charset="0"/>
              <a:buChar char="•"/>
            </a:pPr>
            <a:r>
              <a:rPr lang="en-GB" sz="3200" dirty="0" smtClean="0">
                <a:solidFill>
                  <a:schemeClr val="tx1"/>
                </a:solidFill>
                <a:latin typeface="Bookman Old Style" panose="02050604050505020204" pitchFamily="18" charset="0"/>
              </a:rPr>
              <a:t> What challenges faced you as teachers in implementing the new competence-based curriculum.</a:t>
            </a:r>
            <a:endParaRPr lang="en-GB" sz="3200" dirty="0">
              <a:solidFill>
                <a:schemeClr val="tx1"/>
              </a:solidFill>
              <a:latin typeface="Bookman Old Style" panose="02050604050505020204" pitchFamily="18" charset="0"/>
            </a:endParaRPr>
          </a:p>
        </p:txBody>
      </p:sp>
      <p:sp>
        <p:nvSpPr>
          <p:cNvPr id="3" name="مستطيل 2"/>
          <p:cNvSpPr/>
          <p:nvPr/>
        </p:nvSpPr>
        <p:spPr>
          <a:xfrm>
            <a:off x="1238216" y="3143248"/>
            <a:ext cx="8715436" cy="1077218"/>
          </a:xfrm>
          <a:prstGeom prst="rect">
            <a:avLst/>
          </a:prstGeom>
        </p:spPr>
        <p:txBody>
          <a:bodyPr wrap="square">
            <a:spAutoFit/>
          </a:bodyPr>
          <a:lstStyle/>
          <a:p>
            <a:pPr marL="0" indent="0">
              <a:buFont typeface="Arial" pitchFamily="34" charset="0"/>
              <a:buChar char="•"/>
            </a:pPr>
            <a:r>
              <a:rPr lang="en-US" sz="3200" spc="-60" dirty="0" smtClean="0">
                <a:latin typeface="Bookman Old Style" panose="02050604050505020204" pitchFamily="18" charset="0"/>
                <a:ea typeface="+mj-ea"/>
                <a:cs typeface="+mj-cs"/>
              </a:rPr>
              <a:t>What are your expectations or what would you like to learn during this training event?</a:t>
            </a:r>
          </a:p>
        </p:txBody>
      </p:sp>
    </p:spTree>
    <p:extLst>
      <p:ext uri="{BB962C8B-B14F-4D97-AF65-F5344CB8AC3E}">
        <p14:creationId xmlns:p14="http://schemas.microsoft.com/office/powerpoint/2010/main" xmlns="" val="2399214814"/>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group leader">
            <a:extLst>
              <a:ext uri="{FF2B5EF4-FFF2-40B4-BE49-F238E27FC236}">
                <a16:creationId xmlns:a16="http://schemas.microsoft.com/office/drawing/2014/main" xmlns="" id="{2C4977F3-4E59-4613-ABD1-C334FCE3C42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80672" y="542624"/>
            <a:ext cx="5715000" cy="5715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a:extLst>
              <a:ext uri="{FF2B5EF4-FFF2-40B4-BE49-F238E27FC236}">
                <a16:creationId xmlns:a16="http://schemas.microsoft.com/office/drawing/2014/main" xmlns="" id="{CC68B462-D2C7-4CA7-9555-DACE9C49549F}"/>
              </a:ext>
            </a:extLst>
          </p:cNvPr>
          <p:cNvSpPr txBox="1"/>
          <p:nvPr/>
        </p:nvSpPr>
        <p:spPr>
          <a:xfrm>
            <a:off x="539015" y="875899"/>
            <a:ext cx="4071486" cy="4524315"/>
          </a:xfrm>
          <a:prstGeom prst="rect">
            <a:avLst/>
          </a:prstGeom>
          <a:noFill/>
        </p:spPr>
        <p:txBody>
          <a:bodyPr wrap="square" rtlCol="0">
            <a:spAutoFit/>
          </a:bodyPr>
          <a:lstStyle/>
          <a:p>
            <a:r>
              <a:rPr lang="en-US" sz="3600" dirty="0"/>
              <a:t>Choose a Group Leader</a:t>
            </a:r>
          </a:p>
          <a:p>
            <a:endParaRPr lang="en-US" sz="3600" dirty="0"/>
          </a:p>
          <a:p>
            <a:r>
              <a:rPr lang="en-US" sz="3600" dirty="0"/>
              <a:t>Make Introductions</a:t>
            </a:r>
          </a:p>
          <a:p>
            <a:endParaRPr lang="en-US" sz="3600" dirty="0"/>
          </a:p>
          <a:p>
            <a:r>
              <a:rPr lang="en-US" sz="3600" dirty="0"/>
              <a:t>5 things about yourself – Name does not count</a:t>
            </a:r>
          </a:p>
        </p:txBody>
      </p:sp>
    </p:spTree>
    <p:extLst>
      <p:ext uri="{BB962C8B-B14F-4D97-AF65-F5344CB8AC3E}">
        <p14:creationId xmlns:p14="http://schemas.microsoft.com/office/powerpoint/2010/main" xmlns="" val="2315942576"/>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343472" y="1556792"/>
            <a:ext cx="10369152" cy="3785652"/>
          </a:xfrm>
          <a:prstGeom prst="rect">
            <a:avLst/>
          </a:prstGeom>
        </p:spPr>
        <p:txBody>
          <a:bodyPr wrap="square">
            <a:spAutoFit/>
          </a:bodyPr>
          <a:lstStyle/>
          <a:p>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Task 3:</a:t>
            </a:r>
          </a:p>
          <a:p>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 What do you know about active learning?</a:t>
            </a:r>
          </a:p>
          <a:p>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 Why does it become a must  to apply active learning strategy in teaching and learning?</a:t>
            </a:r>
            <a:endParaRPr lang="ar-SA" sz="4000" b="1" dirty="0">
              <a:ln w="11430"/>
              <a:solidFill>
                <a:srgbClr val="FF0000"/>
              </a:solidFill>
              <a:effectLst>
                <a:outerShdw blurRad="80000" dist="40000" dir="5040000" algn="tl">
                  <a:srgbClr val="000000">
                    <a:alpha val="30000"/>
                  </a:srgbClr>
                </a:outerShdw>
              </a:effectLst>
              <a:latin typeface="AucoinLight" panose="020D0602050304030204" pitchFamily="34" charset="0"/>
            </a:endParaRPr>
          </a:p>
        </p:txBody>
      </p:sp>
      <p:sp>
        <p:nvSpPr>
          <p:cNvPr id="4" name="Date Placeholder 3"/>
          <p:cNvSpPr>
            <a:spLocks noGrp="1"/>
          </p:cNvSpPr>
          <p:nvPr>
            <p:ph type="dt" sz="half" idx="10"/>
          </p:nvPr>
        </p:nvSpPr>
        <p:spPr>
          <a:xfrm>
            <a:off x="5181599" y="6356356"/>
            <a:ext cx="1645920" cy="365125"/>
          </a:xfrm>
        </p:spPr>
        <p:txBody>
          <a:bodyPr vert="horz" lIns="91440" tIns="45720" rIns="91440" bIns="45720" rtlCol="0" anchor="ctr"/>
          <a:lstStyle/>
          <a:p>
            <a:fld id="{E41A5F81-611F-41BF-96D3-11405049672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927934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343472" y="1556792"/>
            <a:ext cx="10369152" cy="3785652"/>
          </a:xfrm>
          <a:prstGeom prst="rect">
            <a:avLst/>
          </a:prstGeom>
        </p:spPr>
        <p:txBody>
          <a:bodyPr wrap="square">
            <a:spAutoFit/>
          </a:bodyPr>
          <a:lstStyle/>
          <a:p>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Task </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4:</a:t>
            </a:r>
            <a:endPar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endParaRPr>
          </a:p>
          <a:p>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 </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In groups, after watching the video, </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draw a chart and </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jot down  class management </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techniques you’ve  already applied and the techniques you’ve just learned.</a:t>
            </a:r>
            <a:r>
              <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rPr>
              <a:t> </a:t>
            </a:r>
            <a:endParaRPr lang="en-US" sz="4000" b="1" dirty="0" smtClean="0">
              <a:ln w="11430"/>
              <a:solidFill>
                <a:srgbClr val="FF0000"/>
              </a:solidFill>
              <a:effectLst>
                <a:outerShdw blurRad="80000" dist="40000" dir="5040000" algn="tl">
                  <a:srgbClr val="000000">
                    <a:alpha val="30000"/>
                  </a:srgbClr>
                </a:outerShdw>
              </a:effectLst>
              <a:latin typeface="AucoinLight" panose="020D0602050304030204" pitchFamily="34" charset="0"/>
            </a:endParaRPr>
          </a:p>
        </p:txBody>
      </p:sp>
      <p:sp>
        <p:nvSpPr>
          <p:cNvPr id="4" name="Date Placeholder 3"/>
          <p:cNvSpPr>
            <a:spLocks noGrp="1"/>
          </p:cNvSpPr>
          <p:nvPr>
            <p:ph type="dt" sz="half" idx="10"/>
          </p:nvPr>
        </p:nvSpPr>
        <p:spPr>
          <a:xfrm>
            <a:off x="5181599" y="6356356"/>
            <a:ext cx="1645920" cy="365125"/>
          </a:xfrm>
        </p:spPr>
        <p:txBody>
          <a:bodyPr vert="horz" lIns="91440" tIns="45720" rIns="91440" bIns="45720" rtlCol="0" anchor="ctr"/>
          <a:lstStyle/>
          <a:p>
            <a:fld id="{E41A5F81-611F-41BF-96D3-11405049672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9279341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KW"/>
          </a:p>
        </p:txBody>
      </p:sp>
      <p:sp>
        <p:nvSpPr>
          <p:cNvPr id="4" name="عنصر نائب للتاريخ 3"/>
          <p:cNvSpPr>
            <a:spLocks noGrp="1"/>
          </p:cNvSpPr>
          <p:nvPr>
            <p:ph type="dt" sz="half" idx="10"/>
          </p:nvPr>
        </p:nvSpPr>
        <p:spPr/>
        <p:txBody>
          <a:bodyPr/>
          <a:lstStyle/>
          <a:p>
            <a:fld id="{A27F8584-7C51-43D7-8B1F-C30FABF2704B}" type="datetime3">
              <a:rPr lang="en-US" smtClean="0">
                <a:solidFill>
                  <a:prstClr val="black">
                    <a:tint val="75000"/>
                  </a:prstClr>
                </a:solidFill>
              </a:rPr>
              <a:pPr/>
              <a:t>13 October 2017</a:t>
            </a:fld>
            <a:endParaRPr lang="ar-KW">
              <a:solidFill>
                <a:prstClr val="black">
                  <a:tint val="75000"/>
                </a:prstClr>
              </a:solidFill>
            </a:endParaRPr>
          </a:p>
        </p:txBody>
      </p:sp>
      <p:sp>
        <p:nvSpPr>
          <p:cNvPr id="5" name="عنصر نائب للتذييل 4"/>
          <p:cNvSpPr>
            <a:spLocks noGrp="1"/>
          </p:cNvSpPr>
          <p:nvPr>
            <p:ph type="ftr" sz="quarter" idx="11"/>
          </p:nvPr>
        </p:nvSpPr>
        <p:spPr/>
        <p:txBody>
          <a:bodyPr/>
          <a:lstStyle/>
          <a:p>
            <a:r>
              <a:rPr lang="en-US" smtClean="0">
                <a:solidFill>
                  <a:prstClr val="black">
                    <a:tint val="75000"/>
                  </a:prstClr>
                </a:solidFill>
              </a:rPr>
              <a:t>Day 1</a:t>
            </a:r>
            <a:endParaRPr lang="ar-KW">
              <a:solidFill>
                <a:prstClr val="black">
                  <a:tint val="75000"/>
                </a:prstClr>
              </a:solidFill>
            </a:endParaRPr>
          </a:p>
        </p:txBody>
      </p:sp>
      <p:pic>
        <p:nvPicPr>
          <p:cNvPr id="6" name="Active Learning Classrooms׃ Everyone is engaged!.mp4">
            <a:hlinkClick r:id="" action="ppaction://media"/>
          </p:cNvPr>
          <p:cNvPicPr>
            <a:picLocks noGrp="1" noRot="1" noChangeAspect="1"/>
          </p:cNvPicPr>
          <p:nvPr>
            <p:ph idx="1"/>
            <a:videoFile r:link="rId1"/>
          </p:nvPr>
        </p:nvPicPr>
        <p:blipFill>
          <a:blip r:embed="rId3"/>
          <a:stretch>
            <a:fillRect/>
          </a:stretch>
        </p:blipFill>
        <p:spPr>
          <a:xfrm>
            <a:off x="238084" y="500042"/>
            <a:ext cx="11787270" cy="6357958"/>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2" y="188640"/>
            <a:ext cx="9544004" cy="478976"/>
          </a:xfrm>
        </p:spPr>
        <p:txBody>
          <a:bodyPr>
            <a:normAutofit fontScale="90000"/>
          </a:bodyPr>
          <a:lstStyle/>
          <a:p>
            <a:pPr algn="ctr"/>
            <a:r>
              <a:rPr lang="en-US" sz="2400" b="1" dirty="0" smtClean="0">
                <a:solidFill>
                  <a:srgbClr val="FF0000"/>
                </a:solidFill>
                <a:effectLst>
                  <a:outerShdw blurRad="38100" dist="38100" dir="2700000" algn="tl">
                    <a:srgbClr val="000000">
                      <a:alpha val="43137"/>
                    </a:srgbClr>
                  </a:outerShdw>
                </a:effectLst>
                <a:latin typeface="AucoinLight" panose="020D0602050304030204" pitchFamily="34" charset="0"/>
              </a:rPr>
              <a:t>Task 4: What </a:t>
            </a:r>
            <a:r>
              <a:rPr lang="en-US" sz="2400" b="1" dirty="0">
                <a:solidFill>
                  <a:srgbClr val="FF0000"/>
                </a:solidFill>
                <a:effectLst>
                  <a:outerShdw blurRad="38100" dist="38100" dir="2700000" algn="tl">
                    <a:srgbClr val="000000">
                      <a:alpha val="43137"/>
                    </a:srgbClr>
                  </a:outerShdw>
                </a:effectLst>
                <a:latin typeface="AucoinLight" panose="020D0602050304030204" pitchFamily="34" charset="0"/>
              </a:rPr>
              <a:t>is active/interactive learning within student-centered teaching?</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4025466708"/>
              </p:ext>
            </p:extLst>
          </p:nvPr>
        </p:nvGraphicFramePr>
        <p:xfrm>
          <a:off x="1559496" y="834841"/>
          <a:ext cx="10081120" cy="5454226"/>
        </p:xfrm>
        <a:graphic>
          <a:graphicData uri="http://schemas.openxmlformats.org/drawingml/2006/table">
            <a:tbl>
              <a:tblPr firstRow="1" firstCol="1" bandRow="1">
                <a:effectLst>
                  <a:outerShdw blurRad="50800" dist="38100" dir="13500000" algn="br" rotWithShape="0">
                    <a:prstClr val="black">
                      <a:alpha val="40000"/>
                    </a:prstClr>
                  </a:outerShdw>
                </a:effectLst>
                <a:tableStyleId>{1E171933-4619-4E11-9A3F-F7608DF75F80}</a:tableStyleId>
              </a:tblPr>
              <a:tblGrid>
                <a:gridCol w="5040560">
                  <a:extLst>
                    <a:ext uri="{9D8B030D-6E8A-4147-A177-3AD203B41FA5}">
                      <a16:colId xmlns:a16="http://schemas.microsoft.com/office/drawing/2014/main" xmlns="" val="20000"/>
                    </a:ext>
                  </a:extLst>
                </a:gridCol>
                <a:gridCol w="5040560">
                  <a:extLst>
                    <a:ext uri="{9D8B030D-6E8A-4147-A177-3AD203B41FA5}">
                      <a16:colId xmlns:a16="http://schemas.microsoft.com/office/drawing/2014/main" xmlns="" val="20001"/>
                    </a:ext>
                  </a:extLst>
                </a:gridCol>
              </a:tblGrid>
              <a:tr h="360040">
                <a:tc>
                  <a:txBody>
                    <a:bodyPr/>
                    <a:lstStyle/>
                    <a:p>
                      <a:pPr marL="0" marR="0" algn="ctr">
                        <a:spcBef>
                          <a:spcPts val="0"/>
                        </a:spcBef>
                        <a:spcAft>
                          <a:spcPts val="0"/>
                        </a:spcAft>
                      </a:pPr>
                      <a:r>
                        <a:rPr lang="en-US" sz="2000" dirty="0">
                          <a:solidFill>
                            <a:srgbClr val="C00000"/>
                          </a:solidFill>
                          <a:effectLst/>
                        </a:rPr>
                        <a:t>TRADITIONAL TEACHING</a:t>
                      </a:r>
                      <a:endParaRPr lang="ar-KW" sz="2000" dirty="0">
                        <a:solidFill>
                          <a:srgbClr val="C00000"/>
                        </a:solidFill>
                        <a:effectLst/>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000" dirty="0">
                          <a:solidFill>
                            <a:srgbClr val="C00000"/>
                          </a:solidFill>
                          <a:effectLst/>
                        </a:rPr>
                        <a:t>MODERN TEACHING</a:t>
                      </a:r>
                      <a:endParaRPr lang="ar-KW" sz="2000" dirty="0">
                        <a:solidFill>
                          <a:srgbClr val="C00000"/>
                        </a:solidFill>
                        <a:effectLst/>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505927">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1.Reliance on memorization of information</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Reliance on thinking through information </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402829">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2.Non-interactional teaching: information going from teacher to student</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Interactive learning: communicating and sharing of information and ideas between teacher and students, students and students, etc.   </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496803">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3.Reproducing knowledge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Producing/creating knowledge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496803">
                <a:tc>
                  <a:txBody>
                    <a:bodyPr/>
                    <a:lstStyle/>
                    <a:p>
                      <a:pPr marL="0" marR="0" algn="l" rtl="1">
                        <a:spcBef>
                          <a:spcPts val="0"/>
                        </a:spcBef>
                        <a:spcAft>
                          <a:spcPts val="0"/>
                        </a:spcAft>
                      </a:pPr>
                      <a:r>
                        <a:rPr lang="en-US" sz="2000" dirty="0">
                          <a:solidFill>
                            <a:srgbClr val="C00000"/>
                          </a:solidFill>
                          <a:effectLst/>
                          <a:latin typeface="Bell MT" panose="02020503060305020303" pitchFamily="18" charset="0"/>
                        </a:rPr>
                        <a:t>4.Authoritarian style of teaching</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Democratic style of teaching</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701415">
                <a:tc>
                  <a:txBody>
                    <a:bodyPr/>
                    <a:lstStyle/>
                    <a:p>
                      <a:pPr marL="0" marR="0" algn="just">
                        <a:spcBef>
                          <a:spcPts val="0"/>
                        </a:spcBef>
                        <a:spcAft>
                          <a:spcPts val="0"/>
                        </a:spcAft>
                      </a:pPr>
                      <a:r>
                        <a:rPr lang="en-US" sz="2000" dirty="0">
                          <a:solidFill>
                            <a:srgbClr val="C00000"/>
                          </a:solidFill>
                          <a:effectLst/>
                          <a:latin typeface="Bell MT" panose="02020503060305020303" pitchFamily="18" charset="0"/>
                        </a:rPr>
                        <a:t>5.The teacher and the textbook as the main sources of knowledge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Diversity of sources of information employed</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496803">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6.Fragmented knowledge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Integration of knowledge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496803">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7.Students are expected to be passive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Students are encouraged to be active</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r h="496803">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8.Teacher as  reproducer of knowledge </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l">
                        <a:spcBef>
                          <a:spcPts val="0"/>
                        </a:spcBef>
                        <a:spcAft>
                          <a:spcPts val="0"/>
                        </a:spcAft>
                      </a:pPr>
                      <a:r>
                        <a:rPr lang="en-US" sz="2000" dirty="0">
                          <a:solidFill>
                            <a:srgbClr val="C00000"/>
                          </a:solidFill>
                          <a:effectLst/>
                          <a:latin typeface="Bell MT" panose="02020503060305020303" pitchFamily="18" charset="0"/>
                        </a:rPr>
                        <a:t>Teacher as facilitator of learning</a:t>
                      </a:r>
                      <a:endParaRPr lang="ar-KW" sz="2000" dirty="0">
                        <a:solidFill>
                          <a:srgbClr val="C00000"/>
                        </a:solidFill>
                        <a:effectLst/>
                        <a:latin typeface="Bell MT" panose="02020503060305020303"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bl>
          </a:graphicData>
        </a:graphic>
      </p:graphicFrame>
      <p:sp>
        <p:nvSpPr>
          <p:cNvPr id="3" name="Date Placeholder 2"/>
          <p:cNvSpPr>
            <a:spLocks noGrp="1"/>
          </p:cNvSpPr>
          <p:nvPr>
            <p:ph type="dt" sz="half" idx="10"/>
          </p:nvPr>
        </p:nvSpPr>
        <p:spPr>
          <a:xfrm>
            <a:off x="5181599" y="6356356"/>
            <a:ext cx="1645920" cy="365125"/>
          </a:xfrm>
        </p:spPr>
        <p:txBody>
          <a:bodyPr vert="horz" lIns="91440" tIns="45720" rIns="91440" bIns="45720" rtlCol="0" anchor="ctr"/>
          <a:lstStyle/>
          <a:p>
            <a:fld id="{4714CE67-2781-4E89-A1ED-DA2977E80CF3}"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Day 1</a:t>
            </a:r>
            <a:endParaRPr lang="ar-KW" sz="1000" b="1" i="1">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1290676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2">
  <a:themeElements>
    <a:clrScheme name="AsianPacAmerHerMonth_TP10131490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fontScheme name="AsianPacAmerHerMonth_TP10131490">
      <a:majorFont>
        <a:latin typeface="Gill Sans MT"/>
        <a:ea typeface=""/>
        <a:cs typeface=""/>
      </a:majorFont>
      <a:minorFont>
        <a:latin typeface="Gill Sans M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sianPacAmerHerMonth_TP10131490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AsianPacAmerHerMonth_TP10131490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AsianPacAmerHerMonth_TP10131490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AsianPacAmerHerMonth_TP10131490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AsianPacAmerHerMonth_TP10131490 5">
        <a:dk1>
          <a:srgbClr val="000000"/>
        </a:dk1>
        <a:lt1>
          <a:srgbClr val="FFFFFF"/>
        </a:lt1>
        <a:dk2>
          <a:srgbClr val="000000"/>
        </a:dk2>
        <a:lt2>
          <a:srgbClr val="996633"/>
        </a:lt2>
        <a:accent1>
          <a:srgbClr val="CC9900"/>
        </a:accent1>
        <a:accent2>
          <a:srgbClr val="FFECB7"/>
        </a:accent2>
        <a:accent3>
          <a:srgbClr val="FFFFFF"/>
        </a:accent3>
        <a:accent4>
          <a:srgbClr val="000000"/>
        </a:accent4>
        <a:accent5>
          <a:srgbClr val="E2CAAA"/>
        </a:accent5>
        <a:accent6>
          <a:srgbClr val="E7D6A6"/>
        </a:accent6>
        <a:hlink>
          <a:srgbClr val="996633"/>
        </a:hlink>
        <a:folHlink>
          <a:srgbClr val="FF9900"/>
        </a:folHlink>
      </a:clrScheme>
      <a:clrMap bg1="lt1" tx1="dk1" bg2="lt2" tx2="dk2" accent1="accent1" accent2="accent2" accent3="accent3" accent4="accent4" accent5="accent5" accent6="accent6" hlink="hlink" folHlink="folHlink"/>
    </a:extraClrScheme>
    <a:extraClrScheme>
      <a:clrScheme name="AsianPacAmerHerMonth_TP10131490 6">
        <a:dk1>
          <a:srgbClr val="000000"/>
        </a:dk1>
        <a:lt1>
          <a:srgbClr val="FFFFFF"/>
        </a:lt1>
        <a:dk2>
          <a:srgbClr val="000000"/>
        </a:dk2>
        <a:lt2>
          <a:srgbClr val="996633"/>
        </a:lt2>
        <a:accent1>
          <a:srgbClr val="CC9900"/>
        </a:accent1>
        <a:accent2>
          <a:srgbClr val="FFE28F"/>
        </a:accent2>
        <a:accent3>
          <a:srgbClr val="FFFFFF"/>
        </a:accent3>
        <a:accent4>
          <a:srgbClr val="000000"/>
        </a:accent4>
        <a:accent5>
          <a:srgbClr val="E2CAAA"/>
        </a:accent5>
        <a:accent6>
          <a:srgbClr val="E7CD81"/>
        </a:accent6>
        <a:hlink>
          <a:srgbClr val="996633"/>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Theme2" id="{22D33F7C-9854-4635-A1D5-7C3DC4AE5AAF}" vid="{6DD3A047-44C4-4A98-948C-34D9579F06EC}"/>
    </a:ext>
  </a:extLst>
</a:theme>
</file>

<file path=ppt/theme/theme2.xml><?xml version="1.0" encoding="utf-8"?>
<a:theme xmlns:a="http://schemas.openxmlformats.org/drawingml/2006/main" name="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1" id="{A1F94A45-E037-41CE-A9A1-23108CA873D2}" vid="{5CC2EB8F-1A35-4E8E-9568-0A5FDDC97E09}"/>
    </a:ext>
  </a:extLst>
</a:theme>
</file>

<file path=ppt/theme/theme3.xml><?xml version="1.0" encoding="utf-8"?>
<a:theme xmlns:a="http://schemas.openxmlformats.org/drawingml/2006/main" name="1_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4.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1368</TotalTime>
  <Words>2045</Words>
  <Application>Microsoft Office PowerPoint</Application>
  <PresentationFormat>مخصص</PresentationFormat>
  <Paragraphs>223</Paragraphs>
  <Slides>36</Slides>
  <Notes>0</Notes>
  <HiddenSlides>0</HiddenSlides>
  <MMClips>1</MMClips>
  <ScaleCrop>false</ScaleCrop>
  <HeadingPairs>
    <vt:vector size="4" baseType="variant">
      <vt:variant>
        <vt:lpstr>سمة</vt:lpstr>
      </vt:variant>
      <vt:variant>
        <vt:i4>3</vt:i4>
      </vt:variant>
      <vt:variant>
        <vt:lpstr>عناوين الشرائح</vt:lpstr>
      </vt:variant>
      <vt:variant>
        <vt:i4>36</vt:i4>
      </vt:variant>
    </vt:vector>
  </HeadingPairs>
  <TitlesOfParts>
    <vt:vector size="39" baseType="lpstr">
      <vt:lpstr>Theme2</vt:lpstr>
      <vt:lpstr>Theme1</vt:lpstr>
      <vt:lpstr>1_Theme1</vt:lpstr>
      <vt:lpstr>الشريحة 1</vt:lpstr>
      <vt:lpstr>الشريحة 2</vt:lpstr>
      <vt:lpstr>الشريحة 3</vt:lpstr>
      <vt:lpstr>الشريحة 4</vt:lpstr>
      <vt:lpstr>الشريحة 5</vt:lpstr>
      <vt:lpstr>الشريحة 6</vt:lpstr>
      <vt:lpstr>الشريحة 7</vt:lpstr>
      <vt:lpstr>الشريحة 8</vt:lpstr>
      <vt:lpstr>Task 4: What is active/interactive learning within student-centered teaching?</vt:lpstr>
      <vt:lpstr>What is active/interactive learning within student-centered teaching?</vt:lpstr>
      <vt:lpstr>الشريحة 11</vt:lpstr>
      <vt:lpstr>الشريحة 12</vt:lpstr>
      <vt:lpstr>Task 3: (Cross Carousel Technique)  What are the main features of active learning? </vt:lpstr>
      <vt:lpstr>The Main Features of Active Learning </vt:lpstr>
      <vt:lpstr>5- Students are involved in more than listening. 6- Less emphasis is placed on transmitting information and more on extending students'  skills and ideas.  7- Students are involved in higher-order thinking (analysis, synthesis, evaluation).  8- Students are engaged in activities (e.g., reading, discussion, writing).   9- Greater emphasis is placed on students' exploration of their own attitudes, values, and prior experiences.  </vt:lpstr>
      <vt:lpstr>الشريحة 16</vt:lpstr>
      <vt:lpstr>Mechanisms of the Active/interactive Learning</vt:lpstr>
      <vt:lpstr>Mechanism №1.   Creating a problem solving situation </vt:lpstr>
      <vt:lpstr>Active/interactive learning</vt:lpstr>
      <vt:lpstr>Mechanism №2.  Necessity of dialogue and cooperation</vt:lpstr>
      <vt:lpstr>Mechanism №3.  Student-researcher, teacher-facilitator</vt:lpstr>
      <vt:lpstr>الشريحة 22</vt:lpstr>
      <vt:lpstr>   Mechanism №4.  Psychological support, Respect and Trust </vt:lpstr>
      <vt:lpstr>   Active Learning Strategies </vt:lpstr>
      <vt:lpstr> One of the most obvious ways to increase your classroom charisma is to increase the amount of active learning in your class. Not only will you find it easier to keep students engaged during one of the most difficult times of the year (the warm weather days of spring), but you will find that your students will retain information with greater ease and with more success. Here’s an annotated list of active learning strategies:</vt:lpstr>
      <vt:lpstr>Define “Think-Pair-Share.” Explain to students that a Think-Pair-Share allows them to activate their prior knowledge and share ideas about content or beliefs with peers. This structure gives students a chance to organize their ideas - first in their own minds, then in a smaller group setting before sharing with the entire group. In a Think-Pair-Share, students Think individually about the question or idea(s) put forth, Pair up with someone to discuss their thinking, and then Share their conversation with their table group, and then finally with the whole group.</vt:lpstr>
      <vt:lpstr>A prompt task is posed for students to respond to in writing. Taking only 5 minutes or so, this is a quick way to accomplish one or more of the following: determine whether or not students have done the homework assignment, engage students in thinking about the topic that will be covered in the session, provides the opportunity for students to access their prior knowledge on a topic. The quick write can be graded to encourage students to do their reading assignment, or collected to serve as an attendance check.</vt:lpstr>
      <vt:lpstr>In a turn and talk, a question is posed to the class and students simply turn to the person next to them to discuss. This can serve as a comfortable way for students to share their ideas with others and set the stage for them sharing with the larger group. The instructor doesn’t need to hear all (or any) of the ideas shared– the important aspect of this strategy is for the peers to share and for individuals to access their prior knowledge about a topic. Example prompt: Ask students to turn to someone next to them and discuss their responses to the following question. Tell them to take two minutes to discuss this with their partner with each person getting some time to talk</vt:lpstr>
      <vt:lpstr>Give groups of students an assignment that they need to work on together and present their ideas on a sheet of chart paper. Once they have completed their poster, have them display it on the wall, much like at a scientific poster session. One of their group will stay with the poster and help to explain it as the class circulates to look at all of the posters. Students take turns standing by their poster so that each of them have the chance to visit the other groups’ posters. This sets up a more interactive way of presenting as compared to ppt presentations.</vt:lpstr>
      <vt:lpstr>Questioning Strategies </vt:lpstr>
      <vt:lpstr>Strategies that support active learning</vt:lpstr>
      <vt:lpstr>الشريحة 32</vt:lpstr>
      <vt:lpstr>الشريحة 33</vt:lpstr>
      <vt:lpstr>الشريحة 34</vt:lpstr>
      <vt:lpstr>الشريحة 35</vt:lpstr>
      <vt:lpstr>الشريحة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admin</dc:creator>
  <cp:lastModifiedBy>admin</cp:lastModifiedBy>
  <cp:revision>147</cp:revision>
  <dcterms:created xsi:type="dcterms:W3CDTF">2016-05-20T10:28:35Z</dcterms:created>
  <dcterms:modified xsi:type="dcterms:W3CDTF">2017-10-13T07:14:29Z</dcterms:modified>
</cp:coreProperties>
</file>